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30" r:id="rId3"/>
    <p:sldMasterId id="2147483723" r:id="rId4"/>
    <p:sldMasterId id="2147483726" r:id="rId5"/>
    <p:sldMasterId id="2147483717" r:id="rId6"/>
  </p:sldMasterIdLst>
  <p:notesMasterIdLst>
    <p:notesMasterId r:id="rId19"/>
  </p:notesMasterIdLst>
  <p:handoutMasterIdLst>
    <p:handoutMasterId r:id="rId20"/>
  </p:handoutMasterIdLst>
  <p:sldIdLst>
    <p:sldId id="318" r:id="rId7"/>
    <p:sldId id="321" r:id="rId8"/>
    <p:sldId id="339" r:id="rId9"/>
    <p:sldId id="330" r:id="rId10"/>
    <p:sldId id="331" r:id="rId11"/>
    <p:sldId id="332" r:id="rId12"/>
    <p:sldId id="333" r:id="rId13"/>
    <p:sldId id="334" r:id="rId14"/>
    <p:sldId id="336" r:id="rId15"/>
    <p:sldId id="335" r:id="rId16"/>
    <p:sldId id="338" r:id="rId17"/>
    <p:sldId id="340" r:id="rId18"/>
  </p:sldIdLst>
  <p:sldSz cx="9144000" cy="5143500" type="screen16x9"/>
  <p:notesSz cx="6810375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AF"/>
    <a:srgbClr val="797777"/>
    <a:srgbClr val="3E92CC"/>
    <a:srgbClr val="F0F2F2"/>
    <a:srgbClr val="EEF0F0"/>
    <a:srgbClr val="F5F7F7"/>
    <a:srgbClr val="F3F5F5"/>
    <a:srgbClr val="969696"/>
    <a:srgbClr val="CFD3D3"/>
    <a:srgbClr val="EB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32" autoAdjust="0"/>
  </p:normalViewPr>
  <p:slideViewPr>
    <p:cSldViewPr showGuides="1">
      <p:cViewPr varScale="1">
        <p:scale>
          <a:sx n="204" d="100"/>
          <a:sy n="204" d="100"/>
        </p:scale>
        <p:origin x="103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196" y="12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31854-1468-4438-9FF4-5B0B78E29AE8}" type="datetimeFigureOut">
              <a:rPr lang="da-DK" smtClean="0"/>
              <a:t>08-05-2023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414A-41D3-4921-AC76-0C4EBAB963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262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FB25-F8C4-44E6-96F2-82824314C3AD}" type="datetimeFigureOut">
              <a:rPr lang="da-DK" smtClean="0"/>
              <a:t>08-05-2023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2DAA-D0F6-47F4-9DDA-2A5D0A9391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593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">
    <p:bg>
      <p:bgPr>
        <a:solidFill>
          <a:srgbClr val="F0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435846"/>
            <a:ext cx="4319959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&lt;Dato [</a:t>
            </a:r>
            <a:r>
              <a:rPr lang="da-DK" dirty="0" err="1" smtClean="0"/>
              <a:t>dd</a:t>
            </a:r>
            <a:r>
              <a:rPr lang="da-DK" dirty="0" smtClean="0"/>
              <a:t>-mm-</a:t>
            </a:r>
            <a:r>
              <a:rPr lang="da-DK" dirty="0" err="1" smtClean="0"/>
              <a:t>åååå</a:t>
            </a:r>
            <a:r>
              <a:rPr lang="da-DK" dirty="0" smtClean="0"/>
              <a:t>]&gt;</a:t>
            </a:r>
            <a:endParaRPr lang="da-DK" dirty="0"/>
          </a:p>
        </p:txBody>
      </p:sp>
      <p:sp>
        <p:nvSpPr>
          <p:cNvPr id="6" name="Picture Placeholder 2"/>
          <p:cNvSpPr txBox="1">
            <a:spLocks/>
          </p:cNvSpPr>
          <p:nvPr userDrawn="1"/>
        </p:nvSpPr>
        <p:spPr>
          <a:xfrm>
            <a:off x="0" y="19587"/>
            <a:ext cx="91440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32000" anchor="ctr" anchorCtr="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</a:t>
            </a:r>
            <a:r>
              <a:rPr lang="en-GB" dirty="0" err="1" smtClean="0"/>
              <a:t>pictureplaceholder</a:t>
            </a:r>
            <a:r>
              <a:rPr lang="en-GB" dirty="0" smtClean="0"/>
              <a:t>, insert picture via </a:t>
            </a:r>
            <a:r>
              <a:rPr lang="en-GB" dirty="0" err="1" smtClean="0"/>
              <a:t>ImageShopper</a:t>
            </a:r>
            <a:endParaRPr lang="en-GB" dirty="0" smtClean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2716213"/>
            <a:ext cx="4310063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a-DK" sz="20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&lt;Overskrift 1&gt;</a:t>
            </a:r>
            <a:endParaRPr lang="da-DK" dirty="0"/>
          </a:p>
        </p:txBody>
      </p:sp>
      <p:pic>
        <p:nvPicPr>
          <p:cNvPr id="1028" name="Picture 4" descr="C:\Users\B046341\AppData\Local\Microsoft\Windows\Temporary Internet Files\Content.Outlook\8GSCJOZ3\F2016 - Bygningen_web (2)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0" b="15994"/>
          <a:stretch/>
        </p:blipFill>
        <p:spPr bwMode="auto">
          <a:xfrm>
            <a:off x="-21434" y="-3634"/>
            <a:ext cx="9175573" cy="24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4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iktogrammer"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909112" y="1056199"/>
            <a:ext cx="234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24" hasCustomPrompt="1"/>
          </p:nvPr>
        </p:nvSpPr>
        <p:spPr>
          <a:xfrm>
            <a:off x="899592" y="2139702"/>
            <a:ext cx="2340000" cy="234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9" name="Pladsholder til billede 3"/>
          <p:cNvSpPr>
            <a:spLocks noGrp="1"/>
          </p:cNvSpPr>
          <p:nvPr>
            <p:ph type="pic" sz="quarter" idx="25" hasCustomPrompt="1"/>
          </p:nvPr>
        </p:nvSpPr>
        <p:spPr>
          <a:xfrm>
            <a:off x="3402000" y="2139702"/>
            <a:ext cx="2340000" cy="234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26" hasCustomPrompt="1"/>
          </p:nvPr>
        </p:nvSpPr>
        <p:spPr>
          <a:xfrm>
            <a:off x="5898624" y="2139702"/>
            <a:ext cx="2340000" cy="234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3402000" y="1059582"/>
            <a:ext cx="234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940152" y="1059582"/>
            <a:ext cx="234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</p:spTree>
    <p:extLst>
      <p:ext uri="{BB962C8B-B14F-4D97-AF65-F5344CB8AC3E}">
        <p14:creationId xmlns:p14="http://schemas.microsoft.com/office/powerpoint/2010/main" val="151818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piktogrammer">
    <p:bg>
      <p:bgPr>
        <a:solidFill>
          <a:srgbClr val="00C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6" name="Pladsholder til billede 8"/>
          <p:cNvSpPr>
            <a:spLocks noGrp="1"/>
          </p:cNvSpPr>
          <p:nvPr>
            <p:ph type="pic" sz="quarter" idx="19" hasCustomPrompt="1"/>
          </p:nvPr>
        </p:nvSpPr>
        <p:spPr>
          <a:xfrm>
            <a:off x="909111" y="1563638"/>
            <a:ext cx="2880000" cy="2880320"/>
          </a:xfrm>
          <a:prstGeom prst="rect">
            <a:avLst/>
          </a:prstGeom>
        </p:spPr>
        <p:txBody>
          <a:bodyPr lIns="0"/>
          <a:lstStyle>
            <a:lvl1pPr>
              <a:defRPr sz="1500" baseline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909112" y="1056199"/>
            <a:ext cx="288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  <p:sp>
        <p:nvSpPr>
          <p:cNvPr id="11" name="Pladsholder til billede 8"/>
          <p:cNvSpPr>
            <a:spLocks noGrp="1"/>
          </p:cNvSpPr>
          <p:nvPr>
            <p:ph type="pic" sz="quarter" idx="22" hasCustomPrompt="1"/>
          </p:nvPr>
        </p:nvSpPr>
        <p:spPr>
          <a:xfrm>
            <a:off x="5364088" y="1563638"/>
            <a:ext cx="2880000" cy="2880320"/>
          </a:xfrm>
          <a:prstGeom prst="rect">
            <a:avLst/>
          </a:prstGeom>
        </p:spPr>
        <p:txBody>
          <a:bodyPr lIns="0"/>
          <a:lstStyle>
            <a:lvl1pPr>
              <a:defRPr sz="1500" baseline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5364089" y="1056199"/>
            <a:ext cx="288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</p:spTree>
    <p:extLst>
      <p:ext uri="{BB962C8B-B14F-4D97-AF65-F5344CB8AC3E}">
        <p14:creationId xmlns:p14="http://schemas.microsoft.com/office/powerpoint/2010/main" val="53111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iktogrammer">
    <p:bg>
      <p:bgPr>
        <a:solidFill>
          <a:srgbClr val="00C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909112" y="1056199"/>
            <a:ext cx="234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24" hasCustomPrompt="1"/>
          </p:nvPr>
        </p:nvSpPr>
        <p:spPr>
          <a:xfrm>
            <a:off x="899592" y="2139702"/>
            <a:ext cx="2340000" cy="234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9" name="Pladsholder til billede 3"/>
          <p:cNvSpPr>
            <a:spLocks noGrp="1"/>
          </p:cNvSpPr>
          <p:nvPr>
            <p:ph type="pic" sz="quarter" idx="25" hasCustomPrompt="1"/>
          </p:nvPr>
        </p:nvSpPr>
        <p:spPr>
          <a:xfrm>
            <a:off x="3402000" y="2139702"/>
            <a:ext cx="2340000" cy="234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26" hasCustomPrompt="1"/>
          </p:nvPr>
        </p:nvSpPr>
        <p:spPr>
          <a:xfrm>
            <a:off x="5898624" y="2139702"/>
            <a:ext cx="2340000" cy="234000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3402000" y="1059582"/>
            <a:ext cx="234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940152" y="1059582"/>
            <a:ext cx="234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</p:spTree>
    <p:extLst>
      <p:ext uri="{BB962C8B-B14F-4D97-AF65-F5344CB8AC3E}">
        <p14:creationId xmlns:p14="http://schemas.microsoft.com/office/powerpoint/2010/main" val="32704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ina">
    <p:bg>
      <p:bgPr>
        <a:solidFill>
          <a:srgbClr val="00C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1" y="1560380"/>
            <a:ext cx="7347600" cy="2880000"/>
          </a:xfrm>
          <a:prstGeom prst="rect">
            <a:avLst/>
          </a:prstGeom>
        </p:spPr>
        <p:txBody>
          <a:bodyPr lIns="0"/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dirty="0" smtClean="0"/>
              <a:t>&lt;Tekst&gt;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678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bg>
      <p:bgPr>
        <a:solidFill>
          <a:srgbClr val="79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1" y="1560380"/>
            <a:ext cx="7347600" cy="2880000"/>
          </a:xfrm>
          <a:prstGeom prst="rect">
            <a:avLst/>
          </a:prstGeom>
        </p:spPr>
        <p:txBody>
          <a:bodyPr lIns="0"/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dirty="0" smtClean="0"/>
              <a:t>&lt;Tekst&gt;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197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bg>
      <p:bgPr>
        <a:solidFill>
          <a:srgbClr val="3E9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899591" y="1560380"/>
            <a:ext cx="7347600" cy="2880000"/>
          </a:xfrm>
          <a:prstGeom prst="rect">
            <a:avLst/>
          </a:prstGeom>
        </p:spPr>
        <p:txBody>
          <a:bodyPr lIns="0"/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dirty="0" smtClean="0"/>
              <a:t>&lt;Tekst&gt;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197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">
    <p:bg>
      <p:bgPr>
        <a:solidFill>
          <a:srgbClr val="F0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435846"/>
            <a:ext cx="4319959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&lt;Dato [</a:t>
            </a:r>
            <a:r>
              <a:rPr lang="da-DK" dirty="0" err="1" smtClean="0"/>
              <a:t>dd</a:t>
            </a:r>
            <a:r>
              <a:rPr lang="da-DK" dirty="0" smtClean="0"/>
              <a:t>-mm-</a:t>
            </a:r>
            <a:r>
              <a:rPr lang="da-DK" dirty="0" err="1" smtClean="0"/>
              <a:t>åååå</a:t>
            </a:r>
            <a:r>
              <a:rPr lang="da-DK" dirty="0" smtClean="0"/>
              <a:t>]&gt;</a:t>
            </a:r>
            <a:endParaRPr lang="da-DK" dirty="0"/>
          </a:p>
        </p:txBody>
      </p:sp>
      <p:sp>
        <p:nvSpPr>
          <p:cNvPr id="6" name="Picture Placeholder 2"/>
          <p:cNvSpPr txBox="1">
            <a:spLocks/>
          </p:cNvSpPr>
          <p:nvPr userDrawn="1"/>
        </p:nvSpPr>
        <p:spPr>
          <a:xfrm>
            <a:off x="0" y="19587"/>
            <a:ext cx="9144000" cy="243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32000" anchor="ctr" anchorCtr="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Click </a:t>
            </a:r>
            <a:r>
              <a:rPr lang="en-GB" dirty="0" err="1" smtClean="0"/>
              <a:t>pictureplaceholder</a:t>
            </a:r>
            <a:r>
              <a:rPr lang="en-GB" dirty="0" smtClean="0"/>
              <a:t>, insert picture via </a:t>
            </a:r>
            <a:r>
              <a:rPr lang="en-GB" dirty="0" err="1" smtClean="0"/>
              <a:t>ImageShopper</a:t>
            </a:r>
            <a:endParaRPr lang="en-GB" dirty="0" smtClean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2716213"/>
            <a:ext cx="4310063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a-DK" sz="20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&lt;Overskrift 1&gt;</a:t>
            </a:r>
            <a:endParaRPr lang="da-DK" dirty="0"/>
          </a:p>
        </p:txBody>
      </p:sp>
      <p:pic>
        <p:nvPicPr>
          <p:cNvPr id="2050" name="Picture 2" descr="C:\Users\B046341\AppData\Local\Microsoft\Windows\Temporary Internet Files\Content.Outlook\8GSCJOZ3\_MG_5454 (2)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" b="14961"/>
          <a:stretch/>
        </p:blipFill>
        <p:spPr bwMode="auto">
          <a:xfrm>
            <a:off x="-13548" y="0"/>
            <a:ext cx="9171114" cy="24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">
    <p:bg>
      <p:bgPr>
        <a:solidFill>
          <a:srgbClr val="F0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435846"/>
            <a:ext cx="4319959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&lt;Dato [</a:t>
            </a:r>
            <a:r>
              <a:rPr lang="da-DK" dirty="0" err="1" smtClean="0"/>
              <a:t>dd</a:t>
            </a:r>
            <a:r>
              <a:rPr lang="da-DK" dirty="0" smtClean="0"/>
              <a:t>-mm-</a:t>
            </a:r>
            <a:r>
              <a:rPr lang="da-DK" dirty="0" err="1" smtClean="0"/>
              <a:t>åååå</a:t>
            </a:r>
            <a:r>
              <a:rPr lang="da-DK" dirty="0" smtClean="0"/>
              <a:t>]&gt;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2716213"/>
            <a:ext cx="4310063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da-DK" sz="20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&lt;Overskrift 1&gt;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844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figur"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899592" y="1563638"/>
            <a:ext cx="7347600" cy="2880000"/>
          </a:xfrm>
          <a:prstGeom prst="rect">
            <a:avLst/>
          </a:prstGeom>
        </p:spPr>
        <p:txBody>
          <a:bodyPr lIns="0" rIns="0"/>
          <a:lstStyle>
            <a:lvl1pPr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[Figur 1]</a:t>
            </a:r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987427"/>
            <a:ext cx="7348038" cy="5042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15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&lt;Titel til figur 1&gt;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111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899592" y="1563637"/>
            <a:ext cx="3528000" cy="2880000"/>
          </a:xfrm>
          <a:prstGeom prst="rect">
            <a:avLst/>
          </a:prstGeom>
        </p:spPr>
        <p:txBody>
          <a:bodyPr lIns="0"/>
          <a:lstStyle>
            <a:lvl1pPr>
              <a:defRPr sz="1500" i="0" u="none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[Figur 1]</a:t>
            </a:r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6928" y="365699"/>
            <a:ext cx="7347600" cy="5651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a-DK" sz="26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987427"/>
            <a:ext cx="3528000" cy="5042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da-DK" sz="1500" kern="1200" baseline="0" dirty="0">
                <a:solidFill>
                  <a:srgbClr val="79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&lt;Titel til figur 1&gt;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715726" y="1563638"/>
            <a:ext cx="3528000" cy="2880000"/>
          </a:xfrm>
          <a:prstGeom prst="rect">
            <a:avLst/>
          </a:prstGeom>
        </p:spPr>
        <p:txBody>
          <a:bodyPr lIns="0"/>
          <a:lstStyle>
            <a:lvl1pPr>
              <a:defRPr sz="1500"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[Figur 2]</a:t>
            </a:r>
            <a:endParaRPr lang="da-DK" dirty="0"/>
          </a:p>
        </p:txBody>
      </p:sp>
      <p:sp>
        <p:nvSpPr>
          <p:cNvPr id="8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20208" y="987574"/>
            <a:ext cx="3528000" cy="5042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da-DK" sz="1500" kern="1200" baseline="0" dirty="0">
                <a:solidFill>
                  <a:srgbClr val="79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a-DK" dirty="0" smtClean="0"/>
              <a:t>&lt;Titel til figur 2&gt;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672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ma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6928" y="365699"/>
            <a:ext cx="7347600" cy="565175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a-DK" sz="26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715726" y="1563638"/>
            <a:ext cx="3528000" cy="2880000"/>
          </a:xfrm>
          <a:prstGeom prst="rect">
            <a:avLst/>
          </a:prstGeom>
        </p:spPr>
        <p:txBody>
          <a:bodyPr lIns="0"/>
          <a:lstStyle>
            <a:lvl1pPr>
              <a:defRPr sz="1500"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[Figur]</a:t>
            </a:r>
            <a:endParaRPr lang="da-DK" dirty="0"/>
          </a:p>
        </p:txBody>
      </p:sp>
      <p:sp>
        <p:nvSpPr>
          <p:cNvPr id="8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20208" y="987574"/>
            <a:ext cx="3528000" cy="5042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da-DK" sz="1500" kern="1200" baseline="0" dirty="0">
                <a:solidFill>
                  <a:srgbClr val="79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a-DK" dirty="0" smtClean="0"/>
              <a:t>&lt;Titel til figur&gt;</a:t>
            </a:r>
            <a:endParaRPr lang="da-DK" dirty="0"/>
          </a:p>
        </p:txBody>
      </p:sp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3612" y="987425"/>
            <a:ext cx="3528000" cy="504205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lang="da-DK" sz="1500" kern="1200" baseline="0" dirty="0">
                <a:solidFill>
                  <a:srgbClr val="79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&lt;Underoverskrift&gt;</a:t>
            </a:r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899592" y="1563638"/>
            <a:ext cx="3528000" cy="2880000"/>
          </a:xfrm>
          <a:prstGeom prst="rect">
            <a:avLst/>
          </a:prstGeom>
        </p:spPr>
        <p:txBody>
          <a:bodyPr lIns="0"/>
          <a:lstStyle>
            <a:lvl1pPr>
              <a:defRPr sz="13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4000" indent="-180000">
              <a:spcBef>
                <a:spcPts val="0"/>
              </a:spcBef>
              <a:buFont typeface="Arial" panose="020B0604020202020204" pitchFamily="34" charset="0"/>
              <a:buChar char="•"/>
              <a:defRPr sz="13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0000" indent="-180000">
              <a:defRPr sz="11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8000" indent="-180000">
              <a:buFont typeface="Arial" panose="020B0604020202020204" pitchFamily="34" charset="0"/>
              <a:buChar char="•"/>
              <a:defRPr sz="11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a-DK" dirty="0" smtClean="0"/>
              <a:t>&lt;Tekst&gt;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58932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"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987427"/>
            <a:ext cx="7348038" cy="5042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15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&lt;Underoverskrift&gt;</a:t>
            </a:r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898200" y="1563638"/>
            <a:ext cx="7347600" cy="2880000"/>
          </a:xfrm>
          <a:prstGeom prst="rect">
            <a:avLst/>
          </a:prstGeom>
        </p:spPr>
        <p:txBody>
          <a:bodyPr lIns="0"/>
          <a:lstStyle>
            <a:lvl1pPr algn="l">
              <a:defRPr sz="13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a-DK" dirty="0" smtClean="0"/>
              <a:t>&lt;Tekst&gt;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65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987427"/>
            <a:ext cx="7348038" cy="5042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15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&lt;Underoverskrift&gt;</a:t>
            </a:r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899592" y="1563638"/>
            <a:ext cx="7347600" cy="2880000"/>
          </a:xfrm>
          <a:prstGeom prst="rect">
            <a:avLst/>
          </a:prstGeom>
        </p:spPr>
        <p:txBody>
          <a:bodyPr lIns="0"/>
          <a:lstStyle>
            <a:lvl1pPr marL="216000" indent="-216000">
              <a:buFont typeface="Arial" panose="020B0604020202020204" pitchFamily="34" charset="0"/>
              <a:buChar char="•"/>
              <a:defRPr sz="13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4000" indent="-180000">
              <a:spcBef>
                <a:spcPts val="0"/>
              </a:spcBef>
              <a:buFont typeface="Arial" panose="020B0604020202020204" pitchFamily="34" charset="0"/>
              <a:buChar char="•"/>
              <a:defRPr sz="13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0000" indent="-180000">
              <a:defRPr sz="11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8000" indent="-180000">
              <a:buFont typeface="Arial" panose="020B0604020202020204" pitchFamily="34" charset="0"/>
              <a:buChar char="•"/>
              <a:defRPr sz="110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a-DK" dirty="0" smtClean="0"/>
              <a:t>&lt;Tekst&gt;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34173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piktogrammer"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899592" y="365699"/>
            <a:ext cx="7348038" cy="565175"/>
          </a:xfrm>
          <a:prstGeom prst="rect">
            <a:avLst/>
          </a:prstGeom>
        </p:spPr>
        <p:txBody>
          <a:bodyPr lIns="0" rIns="0"/>
          <a:lstStyle>
            <a:lvl1pPr indent="0" algn="l">
              <a:defRPr lang="da-DK" sz="2600" b="1" kern="1200" baseline="0" dirty="0">
                <a:solidFill>
                  <a:srgbClr val="00C0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&lt;Overskrift&gt;</a:t>
            </a:r>
            <a:endParaRPr lang="da-DK" dirty="0"/>
          </a:p>
        </p:txBody>
      </p:sp>
      <p:sp>
        <p:nvSpPr>
          <p:cNvPr id="6" name="Pladsholder til billede 8"/>
          <p:cNvSpPr>
            <a:spLocks noGrp="1"/>
          </p:cNvSpPr>
          <p:nvPr>
            <p:ph type="pic" sz="quarter" idx="19" hasCustomPrompt="1"/>
          </p:nvPr>
        </p:nvSpPr>
        <p:spPr>
          <a:xfrm>
            <a:off x="909111" y="1563638"/>
            <a:ext cx="2880000" cy="2880320"/>
          </a:xfrm>
          <a:prstGeom prst="rect">
            <a:avLst/>
          </a:prstGeom>
        </p:spPr>
        <p:txBody>
          <a:bodyPr lIns="0"/>
          <a:lstStyle>
            <a:lvl1pPr>
              <a:defRPr sz="1500" baseline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909112" y="1056199"/>
            <a:ext cx="288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  <p:sp>
        <p:nvSpPr>
          <p:cNvPr id="11" name="Pladsholder til billede 8"/>
          <p:cNvSpPr>
            <a:spLocks noGrp="1"/>
          </p:cNvSpPr>
          <p:nvPr>
            <p:ph type="pic" sz="quarter" idx="22" hasCustomPrompt="1"/>
          </p:nvPr>
        </p:nvSpPr>
        <p:spPr>
          <a:xfrm>
            <a:off x="5364088" y="1563638"/>
            <a:ext cx="2880000" cy="2880320"/>
          </a:xfrm>
          <a:prstGeom prst="rect">
            <a:avLst/>
          </a:prstGeom>
        </p:spPr>
        <p:txBody>
          <a:bodyPr lIns="0"/>
          <a:lstStyle>
            <a:lvl1pPr>
              <a:defRPr sz="1500" baseline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[Piktogram]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5364089" y="1056199"/>
            <a:ext cx="2880000" cy="435431"/>
          </a:xfrm>
          <a:prstGeom prst="rect">
            <a:avLst/>
          </a:prstGeom>
        </p:spPr>
        <p:txBody>
          <a:bodyPr lIns="0"/>
          <a:lstStyle>
            <a:lvl1pPr>
              <a:defRPr sz="2600" baseline="0">
                <a:solidFill>
                  <a:srgbClr val="79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&lt;Tekst&gt;</a:t>
            </a:r>
          </a:p>
        </p:txBody>
      </p:sp>
    </p:spTree>
    <p:extLst>
      <p:ext uri="{BB962C8B-B14F-4D97-AF65-F5344CB8AC3E}">
        <p14:creationId xmlns:p14="http://schemas.microsoft.com/office/powerpoint/2010/main" val="331178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1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7" r:id="rId2"/>
    <p:sldLayoutId id="214748370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ge forbindelse 12"/>
          <p:cNvCxnSpPr/>
          <p:nvPr/>
        </p:nvCxnSpPr>
        <p:spPr>
          <a:xfrm>
            <a:off x="907212" y="4731007"/>
            <a:ext cx="6336000" cy="0"/>
          </a:xfrm>
          <a:prstGeom prst="line">
            <a:avLst/>
          </a:prstGeom>
          <a:ln w="12700">
            <a:solidFill>
              <a:srgbClr val="00C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diasnummer 5"/>
          <p:cNvSpPr txBox="1">
            <a:spLocks/>
          </p:cNvSpPr>
          <p:nvPr/>
        </p:nvSpPr>
        <p:spPr>
          <a:xfrm>
            <a:off x="8460432" y="4608740"/>
            <a:ext cx="4320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AAE90B4-05C2-4CFA-B75A-4B7C5E977355}" type="slidenum">
              <a:rPr lang="da-DK" smtClean="0"/>
              <a:pPr algn="l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08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6" r:id="rId2"/>
    <p:sldLayoutId id="21474837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 baseline="0">
          <a:solidFill>
            <a:schemeClr val="tx1"/>
          </a:solidFill>
          <a:latin typeface="Arai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ge forbindelse 12"/>
          <p:cNvCxnSpPr/>
          <p:nvPr/>
        </p:nvCxnSpPr>
        <p:spPr>
          <a:xfrm>
            <a:off x="907212" y="4731007"/>
            <a:ext cx="6336000" cy="0"/>
          </a:xfrm>
          <a:prstGeom prst="line">
            <a:avLst/>
          </a:prstGeom>
          <a:ln w="12700">
            <a:solidFill>
              <a:srgbClr val="00C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diasnummer 5"/>
          <p:cNvSpPr txBox="1">
            <a:spLocks/>
          </p:cNvSpPr>
          <p:nvPr/>
        </p:nvSpPr>
        <p:spPr>
          <a:xfrm>
            <a:off x="8460432" y="4608740"/>
            <a:ext cx="4320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AAE90B4-05C2-4CFA-B75A-4B7C5E977355}" type="slidenum">
              <a:rPr lang="da-DK" smtClean="0"/>
              <a:pPr algn="l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884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 baseline="0">
          <a:solidFill>
            <a:schemeClr val="tx1"/>
          </a:solidFill>
          <a:latin typeface="Arai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ge forbindelse 12"/>
          <p:cNvCxnSpPr/>
          <p:nvPr/>
        </p:nvCxnSpPr>
        <p:spPr>
          <a:xfrm>
            <a:off x="907212" y="4731007"/>
            <a:ext cx="6336000" cy="0"/>
          </a:xfrm>
          <a:prstGeom prst="line">
            <a:avLst/>
          </a:prstGeom>
          <a:ln w="12700">
            <a:solidFill>
              <a:srgbClr val="00C0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diasnummer 5"/>
          <p:cNvSpPr txBox="1">
            <a:spLocks/>
          </p:cNvSpPr>
          <p:nvPr/>
        </p:nvSpPr>
        <p:spPr>
          <a:xfrm>
            <a:off x="8460432" y="4608740"/>
            <a:ext cx="4320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AAE90B4-05C2-4CFA-B75A-4B7C5E977355}" type="slidenum">
              <a:rPr lang="da-DK" smtClean="0"/>
              <a:pPr algn="l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5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 baseline="0">
          <a:solidFill>
            <a:schemeClr val="tx1"/>
          </a:solidFill>
          <a:latin typeface="Arai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9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 baseline="0">
          <a:solidFill>
            <a:schemeClr val="tx1"/>
          </a:solidFill>
          <a:latin typeface="Arai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60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2" r:id="rId2"/>
    <p:sldLayoutId id="214748372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 baseline="0">
          <a:solidFill>
            <a:schemeClr val="tx1"/>
          </a:solidFill>
          <a:latin typeface="Arai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prservicedesk.atlassian.net/l/cp/D5C11KvE" TargetMode="External"/><Relationship Id="rId2" Type="http://schemas.openxmlformats.org/officeDocument/2006/relationships/hyperlink" Target="https://cprservicedesk.atlassian.net/l/cp/3oMP0KL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www.ft.dk/samling/20201/lovforslag/l14/index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pr.dk/csd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prservicedesk.atlassian.net/wiki/spaces/CPR/pages/11436182/CPR+Servic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4"/>
          </p:nvPr>
        </p:nvSpPr>
        <p:spPr>
          <a:xfrm>
            <a:off x="4572000" y="3435846"/>
            <a:ext cx="4319959" cy="576064"/>
          </a:xfrm>
        </p:spPr>
        <p:txBody>
          <a:bodyPr/>
          <a:lstStyle/>
          <a:p>
            <a:r>
              <a:rPr lang="da-DK" dirty="0" smtClean="0"/>
              <a:t>08. maj 2023</a:t>
            </a:r>
          </a:p>
          <a:p>
            <a:r>
              <a:rPr lang="da-DK" sz="500" dirty="0" smtClean="0"/>
              <a:t>Opdateret maj 2023, således det afspejles, at </a:t>
            </a:r>
            <a:r>
              <a:rPr lang="da-DK" sz="500" dirty="0" err="1" smtClean="0"/>
              <a:t>boligere</a:t>
            </a:r>
            <a:r>
              <a:rPr lang="da-DK" sz="500" dirty="0" smtClean="0"/>
              <a:t> ejet af et personnummer (CPR-nummer) understøttes</a:t>
            </a:r>
            <a:endParaRPr lang="da-DK" sz="5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3851920" y="2716212"/>
            <a:ext cx="5030143" cy="647625"/>
          </a:xfrm>
        </p:spPr>
        <p:txBody>
          <a:bodyPr/>
          <a:lstStyle/>
          <a:p>
            <a:r>
              <a:rPr lang="da-DK" b="0" dirty="0"/>
              <a:t> </a:t>
            </a:r>
            <a:r>
              <a:rPr lang="da-DK" b="0" dirty="0" smtClean="0"/>
              <a:t>Adgang </a:t>
            </a:r>
            <a:r>
              <a:rPr lang="da-DK" b="0" dirty="0"/>
              <a:t>til oplysninger fra CPR om flytninger til og fra en bolig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52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771550"/>
            <a:ext cx="6768752" cy="4032448"/>
          </a:xfrm>
        </p:spPr>
        <p:txBody>
          <a:bodyPr/>
          <a:lstStyle/>
          <a:p>
            <a:pPr marL="0" lvl="2" indent="0">
              <a:spcBef>
                <a:spcPts val="0"/>
              </a:spcBef>
              <a:buNone/>
            </a:pPr>
            <a:r>
              <a:rPr lang="da-DK" sz="1300" b="1" dirty="0">
                <a:latin typeface="Georgia" panose="02040502050405020303" pitchFamily="18" charset="0"/>
              </a:rPr>
              <a:t>Før opslag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dirty="0" smtClean="0">
                <a:latin typeface="Georgia" panose="02040502050405020303" pitchFamily="18" charset="0"/>
              </a:rPr>
              <a:t>På </a:t>
            </a:r>
            <a:r>
              <a:rPr lang="da-DK" sz="1300" dirty="0">
                <a:latin typeface="Georgia" panose="02040502050405020303" pitchFamily="18" charset="0"/>
              </a:rPr>
              <a:t>anmodningstidspunktet </a:t>
            </a:r>
            <a:r>
              <a:rPr lang="da-DK" sz="1300" dirty="0" smtClean="0">
                <a:latin typeface="Georgia" panose="02040502050405020303" pitchFamily="18" charset="0"/>
              </a:rPr>
              <a:t>skal angives </a:t>
            </a:r>
            <a:r>
              <a:rPr lang="da-DK" sz="1300" dirty="0">
                <a:latin typeface="Georgia" panose="02040502050405020303" pitchFamily="18" charset="0"/>
              </a:rPr>
              <a:t>det eller de CVR-numre, der er </a:t>
            </a:r>
            <a:r>
              <a:rPr lang="da-DK" sz="1300" dirty="0" smtClean="0">
                <a:latin typeface="Georgia" panose="02040502050405020303" pitchFamily="18" charset="0"/>
              </a:rPr>
              <a:t>registreret </a:t>
            </a:r>
            <a:r>
              <a:rPr lang="da-DK" sz="1300" dirty="0">
                <a:latin typeface="Georgia" panose="02040502050405020303" pitchFamily="18" charset="0"/>
              </a:rPr>
              <a:t>som ejer af organisationens boliger i </a:t>
            </a:r>
            <a:r>
              <a:rPr lang="da-DK" sz="1300" dirty="0" err="1">
                <a:latin typeface="Georgia" panose="02040502050405020303" pitchFamily="18" charset="0"/>
              </a:rPr>
              <a:t>Ejerfortegnelsen</a:t>
            </a:r>
            <a:r>
              <a:rPr lang="da-DK" sz="1300" dirty="0">
                <a:latin typeface="Georgia" panose="02040502050405020303" pitchFamily="18" charset="0"/>
              </a:rPr>
              <a:t>. CVR-nummer knyttes sammen med organisationens brugere i </a:t>
            </a:r>
            <a:r>
              <a:rPr lang="da-DK" sz="1300" dirty="0" smtClean="0">
                <a:latin typeface="Georgia" panose="02040502050405020303" pitchFamily="18" charset="0"/>
              </a:rPr>
              <a:t>CPR.</a:t>
            </a:r>
            <a:endParaRPr lang="da-DK" sz="13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endParaRPr lang="da-DK" sz="1300" dirty="0" smtClean="0"/>
          </a:p>
          <a:p>
            <a:pPr marL="0" lvl="2" indent="0">
              <a:spcBef>
                <a:spcPts val="0"/>
              </a:spcBef>
              <a:buNone/>
            </a:pPr>
            <a:r>
              <a:rPr lang="da-DK" sz="1300" b="1" dirty="0">
                <a:latin typeface="Georgia" panose="02040502050405020303" pitchFamily="18" charset="0"/>
              </a:rPr>
              <a:t>Kontroller ved opslag – inden søgning </a:t>
            </a:r>
            <a:r>
              <a:rPr lang="da-DK" sz="1300" b="1" dirty="0" smtClean="0">
                <a:latin typeface="Georgia" panose="02040502050405020303" pitchFamily="18" charset="0"/>
              </a:rPr>
              <a:t>efter personer i CPR</a:t>
            </a:r>
          </a:p>
          <a:p>
            <a:pPr marL="0" lvl="2" indent="0">
              <a:spcBef>
                <a:spcPts val="0"/>
              </a:spcBef>
              <a:buNone/>
            </a:pPr>
            <a:endParaRPr lang="da-DK" sz="1300" dirty="0" smtClean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dirty="0" smtClean="0">
                <a:latin typeface="Georgia" panose="02040502050405020303" pitchFamily="18" charset="0"/>
              </a:rPr>
              <a:t>Autentificering </a:t>
            </a:r>
            <a:r>
              <a:rPr lang="da-DK" sz="1300" dirty="0">
                <a:latin typeface="Georgia" panose="02040502050405020303" pitchFamily="18" charset="0"/>
              </a:rPr>
              <a:t>og autorisation er baseret på et CPR </a:t>
            </a:r>
            <a:r>
              <a:rPr lang="da-DK" sz="1300" dirty="0" smtClean="0">
                <a:latin typeface="Georgia" panose="02040502050405020303" pitchFamily="18" charset="0"/>
              </a:rPr>
              <a:t>login.</a:t>
            </a: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b="1" dirty="0">
                <a:latin typeface="Georgia" panose="02040502050405020303" pitchFamily="18" charset="0"/>
              </a:rPr>
              <a:t>Kontrol 1</a:t>
            </a:r>
            <a:r>
              <a:rPr lang="da-DK" sz="1300" dirty="0">
                <a:latin typeface="Georgia" panose="02040502050405020303" pitchFamily="18" charset="0"/>
              </a:rPr>
              <a:t>: </a:t>
            </a:r>
            <a:r>
              <a:rPr lang="da-DK" sz="1300" dirty="0" smtClean="0">
                <a:latin typeface="Georgia" panose="02040502050405020303" pitchFamily="18" charset="0"/>
              </a:rPr>
              <a:t>OK – Hvis bruger </a:t>
            </a:r>
            <a:r>
              <a:rPr lang="da-DK" sz="1300" dirty="0">
                <a:latin typeface="Georgia" panose="02040502050405020303" pitchFamily="18" charset="0"/>
              </a:rPr>
              <a:t>(personkode) </a:t>
            </a:r>
            <a:r>
              <a:rPr lang="da-DK" sz="1300" dirty="0" smtClean="0">
                <a:latin typeface="Georgia" panose="02040502050405020303" pitchFamily="18" charset="0"/>
              </a:rPr>
              <a:t>er </a:t>
            </a:r>
            <a:r>
              <a:rPr lang="da-DK" sz="1300" dirty="0">
                <a:latin typeface="Georgia" panose="02040502050405020303" pitchFamily="18" charset="0"/>
              </a:rPr>
              <a:t>tildelt adgang til </a:t>
            </a:r>
            <a:r>
              <a:rPr lang="da-DK" sz="1300" dirty="0" smtClean="0">
                <a:latin typeface="Georgia" panose="02040502050405020303" pitchFamily="18" charset="0"/>
              </a:rPr>
              <a:t>tjenesten.</a:t>
            </a: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dirty="0" smtClean="0">
                <a:latin typeface="Georgia" panose="02040502050405020303" pitchFamily="18" charset="0"/>
              </a:rPr>
              <a:t>Adresse </a:t>
            </a:r>
            <a:r>
              <a:rPr lang="da-DK" sz="1300" dirty="0">
                <a:latin typeface="Georgia" panose="02040502050405020303" pitchFamily="18" charset="0"/>
              </a:rPr>
              <a:t>på boligen samt </a:t>
            </a:r>
            <a:r>
              <a:rPr lang="da-DK" sz="1300" dirty="0" smtClean="0">
                <a:latin typeface="Georgia" panose="02040502050405020303" pitchFamily="18" charset="0"/>
              </a:rPr>
              <a:t>det </a:t>
            </a:r>
            <a:r>
              <a:rPr lang="da-DK" sz="1300" dirty="0" smtClean="0">
                <a:latin typeface="Georgia" panose="02040502050405020303" pitchFamily="18" charset="0"/>
              </a:rPr>
              <a:t>CVR-</a:t>
            </a:r>
            <a:r>
              <a:rPr lang="da-DK" sz="1300" dirty="0" err="1" smtClean="0">
                <a:latin typeface="Georgia" panose="02040502050405020303" pitchFamily="18" charset="0"/>
              </a:rPr>
              <a:t>nr</a:t>
            </a:r>
            <a:r>
              <a:rPr lang="da-DK" sz="1300" dirty="0" smtClean="0">
                <a:latin typeface="Georgia" panose="02040502050405020303" pitchFamily="18" charset="0"/>
              </a:rPr>
              <a:t>/CPR-</a:t>
            </a:r>
            <a:r>
              <a:rPr lang="da-DK" sz="1300" dirty="0" err="1" smtClean="0">
                <a:latin typeface="Georgia" panose="02040502050405020303" pitchFamily="18" charset="0"/>
              </a:rPr>
              <a:t>nr</a:t>
            </a:r>
            <a:r>
              <a:rPr lang="da-DK" sz="1300" dirty="0" smtClean="0">
                <a:latin typeface="Georgia" panose="02040502050405020303" pitchFamily="18" charset="0"/>
              </a:rPr>
              <a:t>, </a:t>
            </a:r>
            <a:r>
              <a:rPr lang="da-DK" sz="1300" dirty="0">
                <a:latin typeface="Georgia" panose="02040502050405020303" pitchFamily="18" charset="0"/>
              </a:rPr>
              <a:t>som ejer </a:t>
            </a:r>
            <a:r>
              <a:rPr lang="da-DK" sz="1300" dirty="0" smtClean="0">
                <a:latin typeface="Georgia" panose="02040502050405020303" pitchFamily="18" charset="0"/>
              </a:rPr>
              <a:t>boligen, skal angives.</a:t>
            </a: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b="1" dirty="0">
                <a:latin typeface="Georgia" panose="02040502050405020303" pitchFamily="18" charset="0"/>
              </a:rPr>
              <a:t>Kontrol 2</a:t>
            </a:r>
            <a:r>
              <a:rPr lang="da-DK" sz="1300" dirty="0">
                <a:latin typeface="Georgia" panose="02040502050405020303" pitchFamily="18" charset="0"/>
              </a:rPr>
              <a:t>: </a:t>
            </a:r>
            <a:r>
              <a:rPr lang="da-DK" sz="1300" dirty="0" smtClean="0">
                <a:latin typeface="Georgia" panose="02040502050405020303" pitchFamily="18" charset="0"/>
              </a:rPr>
              <a:t> OK - Hvis </a:t>
            </a:r>
            <a:r>
              <a:rPr lang="da-DK" sz="1300" dirty="0">
                <a:latin typeface="Georgia" panose="02040502050405020303" pitchFamily="18" charset="0"/>
              </a:rPr>
              <a:t>det i søgningen anvendte </a:t>
            </a:r>
            <a:r>
              <a:rPr lang="da-DK" sz="1300" dirty="0" smtClean="0">
                <a:latin typeface="Georgia" panose="02040502050405020303" pitchFamily="18" charset="0"/>
              </a:rPr>
              <a:t>CVR-</a:t>
            </a:r>
            <a:r>
              <a:rPr lang="da-DK" sz="1300" dirty="0" err="1" smtClean="0">
                <a:latin typeface="Georgia" panose="02040502050405020303" pitchFamily="18" charset="0"/>
              </a:rPr>
              <a:t>nr</a:t>
            </a:r>
            <a:r>
              <a:rPr lang="da-DK" sz="1300" dirty="0" smtClean="0">
                <a:latin typeface="Georgia" panose="02040502050405020303" pitchFamily="18" charset="0"/>
              </a:rPr>
              <a:t>/CPR-</a:t>
            </a:r>
            <a:r>
              <a:rPr lang="da-DK" sz="1300" dirty="0" err="1" smtClean="0">
                <a:latin typeface="Georgia" panose="02040502050405020303" pitchFamily="18" charset="0"/>
              </a:rPr>
              <a:t>nr</a:t>
            </a:r>
            <a:r>
              <a:rPr lang="da-DK" sz="1300" dirty="0" smtClean="0">
                <a:latin typeface="Georgia" panose="02040502050405020303" pitchFamily="18" charset="0"/>
              </a:rPr>
              <a:t> </a:t>
            </a:r>
            <a:r>
              <a:rPr lang="da-DK" sz="1300" dirty="0">
                <a:latin typeface="Georgia" panose="02040502050405020303" pitchFamily="18" charset="0"/>
              </a:rPr>
              <a:t>er knyttet sammen med organisationens </a:t>
            </a:r>
            <a:r>
              <a:rPr lang="da-DK" sz="1300" dirty="0" smtClean="0">
                <a:latin typeface="Georgia" panose="02040502050405020303" pitchFamily="18" charset="0"/>
              </a:rPr>
              <a:t>brugere.</a:t>
            </a: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dirty="0">
                <a:latin typeface="Georgia" panose="02040502050405020303" pitchFamily="18" charset="0"/>
              </a:rPr>
              <a:t>Adressens, dvs. boligens/ejendommens, BFE-</a:t>
            </a:r>
            <a:r>
              <a:rPr lang="da-DK" sz="1300" dirty="0" err="1">
                <a:latin typeface="Georgia" panose="02040502050405020303" pitchFamily="18" charset="0"/>
              </a:rPr>
              <a:t>nr</a:t>
            </a:r>
            <a:r>
              <a:rPr lang="da-DK" sz="1300" dirty="0">
                <a:latin typeface="Georgia" panose="02040502050405020303" pitchFamily="18" charset="0"/>
              </a:rPr>
              <a:t> identificeres via opslag i </a:t>
            </a:r>
            <a:r>
              <a:rPr lang="da-DK" sz="1300" dirty="0" err="1" smtClean="0">
                <a:latin typeface="Georgia" panose="02040502050405020303" pitchFamily="18" charset="0"/>
              </a:rPr>
              <a:t>Ejerfortegnelsen</a:t>
            </a:r>
            <a:r>
              <a:rPr lang="da-DK" sz="1300" u="sng" dirty="0" smtClean="0">
                <a:latin typeface="Georgia" panose="02040502050405020303" pitchFamily="18" charset="0"/>
              </a:rPr>
              <a:t>.</a:t>
            </a:r>
            <a:endParaRPr lang="da-DK" sz="1300" u="sng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b="1" dirty="0">
                <a:latin typeface="Georgia" panose="02040502050405020303" pitchFamily="18" charset="0"/>
              </a:rPr>
              <a:t>Kontrol 3</a:t>
            </a:r>
            <a:r>
              <a:rPr lang="da-DK" sz="1300" dirty="0">
                <a:latin typeface="Georgia" panose="02040502050405020303" pitchFamily="18" charset="0"/>
              </a:rPr>
              <a:t>: </a:t>
            </a:r>
            <a:r>
              <a:rPr lang="da-DK" sz="1300" dirty="0" smtClean="0">
                <a:latin typeface="Georgia" panose="02040502050405020303" pitchFamily="18" charset="0"/>
              </a:rPr>
              <a:t>OK - Hvis </a:t>
            </a:r>
            <a:r>
              <a:rPr lang="da-DK" sz="1300" dirty="0" smtClean="0">
                <a:latin typeface="Georgia" panose="02040502050405020303" pitchFamily="18" charset="0"/>
              </a:rPr>
              <a:t>CVR-</a:t>
            </a:r>
            <a:r>
              <a:rPr lang="da-DK" sz="1300" dirty="0" err="1" smtClean="0">
                <a:latin typeface="Georgia" panose="02040502050405020303" pitchFamily="18" charset="0"/>
              </a:rPr>
              <a:t>nr</a:t>
            </a:r>
            <a:r>
              <a:rPr lang="da-DK" sz="1300" dirty="0" smtClean="0">
                <a:latin typeface="Georgia" panose="02040502050405020303" pitchFamily="18" charset="0"/>
              </a:rPr>
              <a:t>/CPR-</a:t>
            </a:r>
            <a:r>
              <a:rPr lang="da-DK" sz="1300" dirty="0" err="1" smtClean="0">
                <a:latin typeface="Georgia" panose="02040502050405020303" pitchFamily="18" charset="0"/>
              </a:rPr>
              <a:t>nr</a:t>
            </a:r>
            <a:r>
              <a:rPr lang="da-DK" sz="1300" dirty="0" smtClean="0">
                <a:latin typeface="Georgia" panose="02040502050405020303" pitchFamily="18" charset="0"/>
              </a:rPr>
              <a:t> </a:t>
            </a:r>
            <a:r>
              <a:rPr lang="da-DK" sz="1300" dirty="0">
                <a:latin typeface="Georgia" panose="02040502050405020303" pitchFamily="18" charset="0"/>
              </a:rPr>
              <a:t>er registreret som aktuel ejer af ejendommen i </a:t>
            </a:r>
            <a:r>
              <a:rPr lang="da-DK" sz="1300" dirty="0" err="1" smtClean="0">
                <a:latin typeface="Georgia" panose="02040502050405020303" pitchFamily="18" charset="0"/>
              </a:rPr>
              <a:t>Ejerfortegnelsen</a:t>
            </a:r>
            <a:r>
              <a:rPr lang="da-DK" sz="1300" u="sng" dirty="0" smtClean="0">
                <a:latin typeface="Georgia" panose="02040502050405020303" pitchFamily="18" charset="0"/>
              </a:rPr>
              <a:t>.</a:t>
            </a:r>
            <a:endParaRPr lang="da-DK" sz="13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endParaRPr lang="da-DK" sz="1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Forretningslogik – opslag</a:t>
            </a:r>
            <a:endParaRPr lang="da-DK" dirty="0"/>
          </a:p>
        </p:txBody>
      </p:sp>
      <p:grpSp>
        <p:nvGrpSpPr>
          <p:cNvPr id="9" name="Gruppe 8"/>
          <p:cNvGrpSpPr/>
          <p:nvPr/>
        </p:nvGrpSpPr>
        <p:grpSpPr>
          <a:xfrm>
            <a:off x="7308304" y="1563638"/>
            <a:ext cx="1466662" cy="2322026"/>
            <a:chOff x="7308304" y="1563638"/>
            <a:chExt cx="1466662" cy="2322026"/>
          </a:xfrm>
        </p:grpSpPr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603" y="2571750"/>
              <a:ext cx="1021363" cy="1313914"/>
            </a:xfrm>
            <a:prstGeom prst="rect">
              <a:avLst/>
            </a:prstGeom>
          </p:spPr>
        </p:pic>
        <p:pic>
          <p:nvPicPr>
            <p:cNvPr id="5" name="Billed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953" y="2074320"/>
              <a:ext cx="1021363" cy="1313914"/>
            </a:xfrm>
            <a:prstGeom prst="rect">
              <a:avLst/>
            </a:prstGeom>
          </p:spPr>
        </p:pic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1563638"/>
              <a:ext cx="1021363" cy="1313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3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843558"/>
            <a:ext cx="5976664" cy="3816424"/>
          </a:xfrm>
        </p:spPr>
        <p:txBody>
          <a:bodyPr/>
          <a:lstStyle/>
          <a:p>
            <a:pPr marL="0" lvl="2" indent="0">
              <a:spcBef>
                <a:spcPts val="0"/>
              </a:spcBef>
              <a:buNone/>
            </a:pPr>
            <a:r>
              <a:rPr lang="da-DK" sz="1300" b="1" dirty="0">
                <a:latin typeface="Georgia" panose="02040502050405020303" pitchFamily="18" charset="0"/>
              </a:rPr>
              <a:t>Søgekriterier i CPR</a:t>
            </a:r>
          </a:p>
          <a:p>
            <a:pPr marL="228600" lvl="2">
              <a:spcBef>
                <a:spcPts val="0"/>
              </a:spcBef>
              <a:buFont typeface="+mj-lt"/>
              <a:buAutoNum type="arabicPeriod"/>
            </a:pPr>
            <a:r>
              <a:rPr lang="da-DK" sz="1300" dirty="0">
                <a:latin typeface="Georgia" panose="02040502050405020303" pitchFamily="18" charset="0"/>
              </a:rPr>
              <a:t>Personer med aktuel bopæl i boligen </a:t>
            </a:r>
            <a:r>
              <a:rPr lang="da-DK" sz="1300" dirty="0" smtClean="0">
                <a:latin typeface="Georgia" panose="02040502050405020303" pitchFamily="18" charset="0"/>
              </a:rPr>
              <a:t>hentes.</a:t>
            </a:r>
            <a:endParaRPr lang="da-DK" sz="1300" dirty="0">
              <a:latin typeface="Georgia" panose="02040502050405020303" pitchFamily="18" charset="0"/>
            </a:endParaRPr>
          </a:p>
          <a:p>
            <a:pPr marL="228600" lvl="2">
              <a:spcBef>
                <a:spcPts val="0"/>
              </a:spcBef>
              <a:buFont typeface="+mj-lt"/>
              <a:buAutoNum type="arabicPeriod"/>
            </a:pPr>
            <a:r>
              <a:rPr lang="da-DK" sz="1300" dirty="0">
                <a:latin typeface="Georgia" panose="02040502050405020303" pitchFamily="18" charset="0"/>
              </a:rPr>
              <a:t>Personer fraflyttet siden den anførte fra dato (</a:t>
            </a:r>
            <a:r>
              <a:rPr lang="da-DK" sz="1300" dirty="0" smtClean="0">
                <a:latin typeface="Georgia" panose="02040502050405020303" pitchFamily="18" charset="0"/>
              </a:rPr>
              <a:t>maksimalt </a:t>
            </a:r>
            <a:r>
              <a:rPr lang="da-DK" sz="1300" dirty="0">
                <a:latin typeface="Georgia" panose="02040502050405020303" pitchFamily="18" charset="0"/>
              </a:rPr>
              <a:t>12 måneder tilbage i tid) </a:t>
            </a:r>
            <a:r>
              <a:rPr lang="da-DK" sz="1300" dirty="0" smtClean="0">
                <a:latin typeface="Georgia" panose="02040502050405020303" pitchFamily="18" charset="0"/>
              </a:rPr>
              <a:t>hentes.</a:t>
            </a: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Font typeface="+mj-lt"/>
              <a:buAutoNum type="arabicPeriod"/>
            </a:pP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u="sng" dirty="0">
                <a:latin typeface="Georgia" panose="02040502050405020303" pitchFamily="18" charset="0"/>
              </a:rPr>
              <a:t>Følgende personer </a:t>
            </a:r>
            <a:r>
              <a:rPr lang="da-DK" sz="1300" u="sng" dirty="0" smtClean="0">
                <a:latin typeface="Georgia" panose="02040502050405020303" pitchFamily="18" charset="0"/>
              </a:rPr>
              <a:t>indgår dog </a:t>
            </a:r>
            <a:r>
              <a:rPr lang="da-DK" sz="1300" u="sng" dirty="0">
                <a:latin typeface="Georgia" panose="02040502050405020303" pitchFamily="18" charset="0"/>
              </a:rPr>
              <a:t>ikke</a:t>
            </a:r>
          </a:p>
          <a:p>
            <a:pPr marL="228600" lvl="2">
              <a:spcBef>
                <a:spcPts val="0"/>
              </a:spcBef>
              <a:buFont typeface="+mj-lt"/>
              <a:buAutoNum type="arabicPeriod"/>
            </a:pPr>
            <a:r>
              <a:rPr lang="da-DK" sz="1300" dirty="0" smtClean="0">
                <a:latin typeface="Georgia" panose="02040502050405020303" pitchFamily="18" charset="0"/>
              </a:rPr>
              <a:t>Personer fraflyttet </a:t>
            </a:r>
            <a:r>
              <a:rPr lang="da-DK" sz="1300" dirty="0">
                <a:latin typeface="Georgia" panose="02040502050405020303" pitchFamily="18" charset="0"/>
              </a:rPr>
              <a:t>før den nuværende ejers erhvervelse af </a:t>
            </a:r>
            <a:r>
              <a:rPr lang="da-DK" sz="1300" dirty="0" smtClean="0">
                <a:latin typeface="Georgia" panose="02040502050405020303" pitchFamily="18" charset="0"/>
              </a:rPr>
              <a:t>boligen.</a:t>
            </a:r>
          </a:p>
          <a:p>
            <a:pPr marL="228600" lvl="2">
              <a:spcBef>
                <a:spcPts val="0"/>
              </a:spcBef>
              <a:buFont typeface="+mj-lt"/>
              <a:buAutoNum type="arabicPeriod"/>
            </a:pPr>
            <a:r>
              <a:rPr lang="da-DK" sz="1300" dirty="0" smtClean="0">
                <a:latin typeface="Georgia" panose="02040502050405020303" pitchFamily="18" charset="0"/>
              </a:rPr>
              <a:t>Personer, </a:t>
            </a:r>
            <a:r>
              <a:rPr lang="da-DK" sz="1300" dirty="0">
                <a:latin typeface="Georgia" panose="02040502050405020303" pitchFamily="18" charset="0"/>
              </a:rPr>
              <a:t>som har været registreret på adressen, </a:t>
            </a:r>
            <a:r>
              <a:rPr lang="da-DK" sz="1300" dirty="0" smtClean="0">
                <a:latin typeface="Georgia" panose="02040502050405020303" pitchFamily="18" charset="0"/>
              </a:rPr>
              <a:t>men tilflytningen </a:t>
            </a:r>
            <a:r>
              <a:rPr lang="da-DK" sz="1300" dirty="0">
                <a:latin typeface="Georgia" panose="02040502050405020303" pitchFamily="18" charset="0"/>
              </a:rPr>
              <a:t>sidenhen er blevet </a:t>
            </a:r>
            <a:r>
              <a:rPr lang="da-DK" sz="1300" dirty="0" smtClean="0">
                <a:latin typeface="Georgia" panose="02040502050405020303" pitchFamily="18" charset="0"/>
              </a:rPr>
              <a:t>annulleret.</a:t>
            </a:r>
            <a:endParaRPr lang="da-DK" sz="1300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da-DK" sz="1300" i="1" dirty="0" smtClean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i="1" dirty="0" smtClean="0">
                <a:latin typeface="Georgia" panose="02040502050405020303" pitchFamily="18" charset="0"/>
              </a:rPr>
              <a:t>Bemærk </a:t>
            </a:r>
            <a:r>
              <a:rPr lang="da-DK" sz="1300" i="1" dirty="0">
                <a:latin typeface="Georgia" panose="02040502050405020303" pitchFamily="18" charset="0"/>
              </a:rPr>
              <a:t>at der altid anvendes virkningsperiode (gyldighedsperiode) og ikke registreringsperiode. </a:t>
            </a:r>
          </a:p>
          <a:p>
            <a:pPr marL="0" lvl="2" indent="0">
              <a:spcBef>
                <a:spcPts val="0"/>
              </a:spcBef>
              <a:buNone/>
            </a:pPr>
            <a:endParaRPr lang="da-DK" sz="1300" i="1" dirty="0">
              <a:latin typeface="Georgia" panose="02040502050405020303" pitchFamily="18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u="sng" dirty="0">
                <a:latin typeface="Georgia" panose="02040502050405020303" pitchFamily="18" charset="0"/>
              </a:rPr>
              <a:t>Om tilflytningsdato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da-DK" sz="1300" dirty="0" smtClean="0">
                <a:latin typeface="Georgia" panose="02040502050405020303" pitchFamily="18" charset="0"/>
              </a:rPr>
              <a:t>En tilflytningsdato, som ligger forud for </a:t>
            </a:r>
            <a:r>
              <a:rPr lang="da-DK" sz="1300" dirty="0">
                <a:latin typeface="Georgia" panose="02040502050405020303" pitchFamily="18" charset="0"/>
              </a:rPr>
              <a:t>nuværende ejers erhvervelse af boligen, </a:t>
            </a:r>
            <a:r>
              <a:rPr lang="da-DK" sz="1300" dirty="0" smtClean="0">
                <a:latin typeface="Georgia" panose="02040502050405020303" pitchFamily="18" charset="0"/>
              </a:rPr>
              <a:t>sættes lig med datoen for nuværende ejers erhvervelse af boligen.</a:t>
            </a:r>
            <a:endParaRPr lang="da-DK" sz="13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endParaRPr lang="da-DK" sz="1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Forretningslogik – output</a:t>
            </a:r>
            <a:endParaRPr lang="da-DK" dirty="0"/>
          </a:p>
        </p:txBody>
      </p:sp>
      <p:grpSp>
        <p:nvGrpSpPr>
          <p:cNvPr id="8" name="Gruppe 7"/>
          <p:cNvGrpSpPr/>
          <p:nvPr/>
        </p:nvGrpSpPr>
        <p:grpSpPr>
          <a:xfrm>
            <a:off x="6876256" y="1894097"/>
            <a:ext cx="1944216" cy="1469741"/>
            <a:chOff x="7164288" y="1822089"/>
            <a:chExt cx="1944216" cy="1469741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4288" y="1822089"/>
              <a:ext cx="1656184" cy="614091"/>
            </a:xfrm>
            <a:prstGeom prst="rect">
              <a:avLst/>
            </a:prstGeom>
          </p:spPr>
        </p:pic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8304" y="2245691"/>
              <a:ext cx="1656184" cy="614091"/>
            </a:xfrm>
            <a:prstGeom prst="rect">
              <a:avLst/>
            </a:prstGeom>
          </p:spPr>
        </p:pic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2320" y="2677739"/>
              <a:ext cx="1656184" cy="614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4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27584" y="1059582"/>
            <a:ext cx="7347600" cy="2880000"/>
          </a:xfrm>
        </p:spPr>
        <p:txBody>
          <a:bodyPr/>
          <a:lstStyle/>
          <a:p>
            <a:pPr marL="0" lvl="2" indent="0">
              <a:buNone/>
            </a:pPr>
            <a:r>
              <a:rPr lang="da-DK" sz="1400" b="1" dirty="0">
                <a:latin typeface="Georgia" panose="02040502050405020303" pitchFamily="18" charset="0"/>
              </a:rPr>
              <a:t>Dokumentation af </a:t>
            </a:r>
            <a:r>
              <a:rPr lang="da-DK" sz="1400" b="1" dirty="0" smtClean="0">
                <a:latin typeface="Georgia" panose="02040502050405020303" pitchFamily="18" charset="0"/>
              </a:rPr>
              <a:t>servicen:</a:t>
            </a:r>
            <a:endParaRPr lang="da-DK" sz="1400" b="1" dirty="0">
              <a:latin typeface="Georgia" panose="02040502050405020303" pitchFamily="18" charset="0"/>
            </a:endParaRPr>
          </a:p>
          <a:p>
            <a:pPr marL="0" lvl="2" indent="0">
              <a:buNone/>
            </a:pPr>
            <a:r>
              <a:rPr lang="da-DK" sz="1400" dirty="0">
                <a:latin typeface="Georgia" panose="02040502050405020303" pitchFamily="18" charset="0"/>
                <a:hlinkClick r:id="rId2"/>
              </a:rPr>
              <a:t>https://</a:t>
            </a:r>
            <a:r>
              <a:rPr lang="da-DK" sz="1400" dirty="0" smtClean="0">
                <a:latin typeface="Georgia" panose="02040502050405020303" pitchFamily="18" charset="0"/>
                <a:hlinkClick r:id="rId2"/>
              </a:rPr>
              <a:t>cprservicedesk.atlassian.net/l/cp/3oMP0KLV</a:t>
            </a:r>
            <a:endParaRPr lang="da-DK" sz="1400" dirty="0" smtClean="0">
              <a:latin typeface="Georgia" panose="02040502050405020303" pitchFamily="18" charset="0"/>
            </a:endParaRPr>
          </a:p>
          <a:p>
            <a:pPr marL="0" lvl="2" indent="0">
              <a:buNone/>
            </a:pPr>
            <a:endParaRPr lang="da-DK" sz="1400" dirty="0" smtClean="0">
              <a:latin typeface="Georgia" panose="02040502050405020303" pitchFamily="18" charset="0"/>
            </a:endParaRPr>
          </a:p>
          <a:p>
            <a:pPr marL="0" lvl="2" indent="0">
              <a:buNone/>
            </a:pPr>
            <a:r>
              <a:rPr lang="da-DK" sz="1400" b="1" dirty="0" smtClean="0">
                <a:latin typeface="Georgia" panose="02040502050405020303" pitchFamily="18" charset="0"/>
              </a:rPr>
              <a:t>Generel </a:t>
            </a:r>
            <a:r>
              <a:rPr lang="da-DK" sz="1400" b="1" dirty="0">
                <a:latin typeface="Georgia" panose="02040502050405020303" pitchFamily="18" charset="0"/>
              </a:rPr>
              <a:t>dokumentation af </a:t>
            </a:r>
            <a:r>
              <a:rPr lang="da-DK" sz="1400" b="1" dirty="0" smtClean="0">
                <a:latin typeface="Georgia" panose="02040502050405020303" pitchFamily="18" charset="0"/>
              </a:rPr>
              <a:t>GCTP:</a:t>
            </a:r>
            <a:endParaRPr lang="da-DK" sz="1400" b="1" dirty="0">
              <a:latin typeface="Georgia" panose="02040502050405020303" pitchFamily="18" charset="0"/>
            </a:endParaRPr>
          </a:p>
          <a:p>
            <a:pPr marL="0" lvl="2" indent="0">
              <a:buNone/>
            </a:pPr>
            <a:r>
              <a:rPr lang="da-DK" sz="1400" dirty="0">
                <a:latin typeface="Georgia" panose="02040502050405020303" pitchFamily="18" charset="0"/>
                <a:hlinkClick r:id="rId3"/>
              </a:rPr>
              <a:t>https://</a:t>
            </a:r>
            <a:r>
              <a:rPr lang="da-DK" sz="1400" dirty="0" smtClean="0">
                <a:latin typeface="Georgia" panose="02040502050405020303" pitchFamily="18" charset="0"/>
                <a:hlinkClick r:id="rId3"/>
              </a:rPr>
              <a:t>cprservicedesk.atlassian.net/l/cp/D5C11KvE</a:t>
            </a:r>
            <a:endParaRPr lang="da-DK" sz="1400" dirty="0" smtClean="0">
              <a:latin typeface="Georgia" panose="02040502050405020303" pitchFamily="18" charset="0"/>
            </a:endParaRPr>
          </a:p>
          <a:p>
            <a:endParaRPr 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7584" y="365699"/>
            <a:ext cx="7420046" cy="565175"/>
          </a:xfrm>
        </p:spPr>
        <p:txBody>
          <a:bodyPr/>
          <a:lstStyle/>
          <a:p>
            <a:r>
              <a:rPr lang="da-DK" dirty="0" smtClean="0"/>
              <a:t>Ressourcer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75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930874"/>
            <a:ext cx="5040560" cy="3368748"/>
          </a:xfrm>
        </p:spPr>
        <p:txBody>
          <a:bodyPr/>
          <a:lstStyle/>
          <a:p>
            <a:r>
              <a:rPr lang="da-DK" sz="1400" dirty="0" smtClean="0"/>
              <a:t>Fra </a:t>
            </a:r>
            <a:r>
              <a:rPr lang="da-DK" sz="1400" dirty="0"/>
              <a:t>den 1. januar 2021 </a:t>
            </a:r>
            <a:r>
              <a:rPr lang="da-DK" sz="1400" dirty="0" smtClean="0"/>
              <a:t>har CPR udstillet </a:t>
            </a:r>
            <a:r>
              <a:rPr lang="da-DK" sz="1400" dirty="0"/>
              <a:t>en ny </a:t>
            </a:r>
            <a:r>
              <a:rPr lang="da-DK" sz="1400" dirty="0" smtClean="0"/>
              <a:t>service i </a:t>
            </a:r>
            <a:r>
              <a:rPr lang="da-DK" sz="1400" dirty="0" smtClean="0"/>
              <a:t>overensstemmelse, </a:t>
            </a:r>
            <a:r>
              <a:rPr lang="da-DK" sz="1400" dirty="0" smtClean="0"/>
              <a:t>hvorved </a:t>
            </a:r>
            <a:r>
              <a:rPr lang="da-DK" sz="1400" dirty="0" smtClean="0"/>
              <a:t>ejere af udlejningsboliger </a:t>
            </a:r>
            <a:r>
              <a:rPr lang="da-DK" sz="1400" dirty="0"/>
              <a:t>kan få adgang til </a:t>
            </a:r>
            <a:r>
              <a:rPr lang="da-DK" sz="1400" dirty="0" smtClean="0"/>
              <a:t>oplysninger, </a:t>
            </a:r>
            <a:r>
              <a:rPr lang="da-DK" sz="1400" dirty="0"/>
              <a:t>om </a:t>
            </a:r>
            <a:r>
              <a:rPr lang="da-DK" sz="1400" dirty="0" smtClean="0"/>
              <a:t>hvem </a:t>
            </a:r>
            <a:r>
              <a:rPr lang="da-DK" sz="1400" dirty="0"/>
              <a:t>der aktuelt bor i en udlejningsbolig, samt hvem der er fraflyttet inden for seneste år.</a:t>
            </a:r>
          </a:p>
          <a:p>
            <a:endParaRPr lang="da-DK" sz="1400" dirty="0"/>
          </a:p>
          <a:p>
            <a:r>
              <a:rPr lang="da-DK" sz="1400" u="sng" dirty="0">
                <a:hlinkClick r:id="rId2"/>
              </a:rPr>
              <a:t>https://www.ft.dk/samling/20201/lovforslag/l14/index.htm</a:t>
            </a:r>
            <a:endParaRPr lang="da-DK" sz="1400" dirty="0"/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 ordningen</a:t>
            </a:r>
            <a:endParaRPr lang="da-DK" dirty="0"/>
          </a:p>
        </p:txBody>
      </p:sp>
      <p:grpSp>
        <p:nvGrpSpPr>
          <p:cNvPr id="5" name="Gruppe 4"/>
          <p:cNvGrpSpPr/>
          <p:nvPr/>
        </p:nvGrpSpPr>
        <p:grpSpPr>
          <a:xfrm>
            <a:off x="6084168" y="1563638"/>
            <a:ext cx="2587681" cy="1280847"/>
            <a:chOff x="8678793" y="2507673"/>
            <a:chExt cx="5626027" cy="2784764"/>
          </a:xfrm>
        </p:grpSpPr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292" y="2507673"/>
              <a:ext cx="5569528" cy="2784764"/>
            </a:xfrm>
            <a:prstGeom prst="rect">
              <a:avLst/>
            </a:prstGeom>
          </p:spPr>
        </p:pic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032" y="4225255"/>
              <a:ext cx="460124" cy="713890"/>
            </a:xfrm>
            <a:prstGeom prst="rect">
              <a:avLst/>
            </a:prstGeom>
          </p:spPr>
        </p:pic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793" y="4183625"/>
              <a:ext cx="1069829" cy="7555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9237" y="4079784"/>
              <a:ext cx="928255" cy="859361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65" y="4329545"/>
              <a:ext cx="407194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4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1419622"/>
            <a:ext cx="5256584" cy="2880000"/>
          </a:xfrm>
        </p:spPr>
        <p:txBody>
          <a:bodyPr/>
          <a:lstStyle/>
          <a:p>
            <a:pPr marL="0" lvl="2" indent="0">
              <a:buNone/>
            </a:pPr>
            <a:r>
              <a:rPr lang="da-DK" sz="1400" dirty="0">
                <a:latin typeface="Georgia" panose="02040502050405020303" pitchFamily="18" charset="0"/>
              </a:rPr>
              <a:t>Adgang kan efter anmodning gives til almene boligorganisationer samt private udlejningsvirksomheder, </a:t>
            </a:r>
            <a:r>
              <a:rPr lang="da-DK" sz="1400" dirty="0" smtClean="0">
                <a:latin typeface="Georgia" panose="02040502050405020303" pitchFamily="18" charset="0"/>
              </a:rPr>
              <a:t>som ejer </a:t>
            </a:r>
            <a:r>
              <a:rPr lang="da-DK" sz="1400" dirty="0">
                <a:latin typeface="Georgia" panose="02040502050405020303" pitchFamily="18" charset="0"/>
              </a:rPr>
              <a:t>og udlejer </a:t>
            </a:r>
            <a:r>
              <a:rPr lang="da-DK" sz="1400" dirty="0" smtClean="0">
                <a:latin typeface="Georgia" panose="02040502050405020303" pitchFamily="18" charset="0"/>
              </a:rPr>
              <a:t>mere end </a:t>
            </a:r>
            <a:r>
              <a:rPr lang="da-DK" sz="1400" dirty="0">
                <a:latin typeface="Georgia" panose="02040502050405020303" pitchFamily="18" charset="0"/>
              </a:rPr>
              <a:t>10 boliger</a:t>
            </a:r>
          </a:p>
          <a:p>
            <a:pPr marL="0" lvl="2" indent="0">
              <a:buNone/>
            </a:pPr>
            <a:endParaRPr lang="da-DK" sz="1400" dirty="0">
              <a:latin typeface="Georgia" panose="02040502050405020303" pitchFamily="18" charset="0"/>
            </a:endParaRPr>
          </a:p>
          <a:p>
            <a:pPr marL="0" lvl="2" indent="0">
              <a:buNone/>
            </a:pPr>
            <a:r>
              <a:rPr lang="da-DK" sz="1400" dirty="0">
                <a:latin typeface="Georgia" panose="02040502050405020303" pitchFamily="18" charset="0"/>
              </a:rPr>
              <a:t>Adgang til servicen fås ved henvendelse til </a:t>
            </a:r>
            <a:r>
              <a:rPr lang="da-DK" sz="1400" dirty="0" err="1">
                <a:latin typeface="Georgia" panose="02040502050405020303" pitchFamily="18" charset="0"/>
              </a:rPr>
              <a:t>CPRs</a:t>
            </a:r>
            <a:r>
              <a:rPr lang="da-DK" sz="1400" dirty="0">
                <a:latin typeface="Georgia" panose="02040502050405020303" pitchFamily="18" charset="0"/>
              </a:rPr>
              <a:t> </a:t>
            </a:r>
            <a:r>
              <a:rPr lang="da-DK" sz="1400" dirty="0" err="1" smtClean="0">
                <a:latin typeface="Georgia" panose="02040502050405020303" pitchFamily="18" charset="0"/>
              </a:rPr>
              <a:t>servicedesk</a:t>
            </a:r>
            <a:r>
              <a:rPr lang="da-DK" sz="1400" dirty="0">
                <a:latin typeface="Georgia" panose="02040502050405020303" pitchFamily="18" charset="0"/>
              </a:rPr>
              <a:t>, </a:t>
            </a:r>
            <a:r>
              <a:rPr lang="da-DK" sz="1400" dirty="0">
                <a:latin typeface="Georgia" panose="02040502050405020303" pitchFamily="18" charset="0"/>
                <a:hlinkClick r:id="rId2"/>
              </a:rPr>
              <a:t>www.cpr.dk/csd</a:t>
            </a:r>
            <a:endParaRPr lang="da-DK" sz="1400" dirty="0">
              <a:latin typeface="Georgia" panose="02040502050405020303" pitchFamily="18" charset="0"/>
            </a:endParaRPr>
          </a:p>
          <a:p>
            <a:pPr marL="0" lvl="2" indent="0">
              <a:buNone/>
            </a:pPr>
            <a:endParaRPr lang="da-DK" sz="1400" dirty="0">
              <a:latin typeface="Georgia" panose="02040502050405020303" pitchFamily="18" charset="0"/>
            </a:endParaRPr>
          </a:p>
          <a:p>
            <a:pPr marL="0" lvl="2" indent="0">
              <a:buNone/>
            </a:pPr>
            <a:r>
              <a:rPr lang="da-DK" sz="1400" dirty="0" smtClean="0">
                <a:latin typeface="Georgia" panose="02040502050405020303" pitchFamily="18" charset="0"/>
              </a:rPr>
              <a:t>En privat </a:t>
            </a:r>
            <a:r>
              <a:rPr lang="da-DK" sz="1400" dirty="0">
                <a:latin typeface="Georgia" panose="02040502050405020303" pitchFamily="18" charset="0"/>
              </a:rPr>
              <a:t>udlejer skal dokumentere, at denne ejer og udlejer </a:t>
            </a:r>
            <a:r>
              <a:rPr lang="da-DK" sz="1400" dirty="0" smtClean="0">
                <a:latin typeface="Georgia" panose="02040502050405020303" pitchFamily="18" charset="0"/>
              </a:rPr>
              <a:t>mere end 10 boliger.</a:t>
            </a:r>
            <a:endParaRPr lang="da-DK" sz="1400" dirty="0">
              <a:latin typeface="Georgia" panose="02040502050405020303" pitchFamily="18" charset="0"/>
            </a:endParaRP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får jeg adgang?</a:t>
            </a:r>
            <a:endParaRPr lang="da-DK" dirty="0"/>
          </a:p>
        </p:txBody>
      </p:sp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91630"/>
            <a:ext cx="1652420" cy="16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1059582"/>
            <a:ext cx="5544616" cy="3528392"/>
          </a:xfrm>
        </p:spPr>
        <p:txBody>
          <a:bodyPr/>
          <a:lstStyle/>
          <a:p>
            <a:r>
              <a:rPr lang="da-DK" sz="1400" dirty="0"/>
              <a:t>CPR stiller servicen til rådighed på to måder:</a:t>
            </a:r>
          </a:p>
          <a:p>
            <a:pPr marL="457200" indent="-457200">
              <a:buAutoNum type="arabicPeriod"/>
            </a:pPr>
            <a:r>
              <a:rPr lang="da-DK" sz="1400" dirty="0"/>
              <a:t>CPR’s webbaserede klient - </a:t>
            </a:r>
            <a:r>
              <a:rPr lang="da-DK" sz="1400" dirty="0" err="1"/>
              <a:t>CPRWeb</a:t>
            </a:r>
            <a:endParaRPr lang="da-DK" sz="1400" dirty="0"/>
          </a:p>
          <a:p>
            <a:pPr marL="571500" lvl="2" indent="-342900"/>
            <a:r>
              <a:rPr lang="da-DK" sz="1400" dirty="0">
                <a:latin typeface="Georgia" panose="02040502050405020303" pitchFamily="18" charset="0"/>
              </a:rPr>
              <a:t>Giver en bruger mulighed for at angive adressen (også uden etageangivelse) på en ejendom.</a:t>
            </a:r>
          </a:p>
          <a:p>
            <a:pPr marL="571500" lvl="2" indent="-342900"/>
            <a:r>
              <a:rPr lang="da-DK" sz="1400" dirty="0">
                <a:latin typeface="Georgia" panose="02040502050405020303" pitchFamily="18" charset="0"/>
              </a:rPr>
              <a:t>Navne på personer, der aktuelt er tilmeldt boligen eller er fraflyttet inden for det seneste år vises.</a:t>
            </a:r>
          </a:p>
          <a:p>
            <a:pPr marL="571500" lvl="2" indent="-342900"/>
            <a:r>
              <a:rPr lang="da-DK" sz="1400" dirty="0">
                <a:latin typeface="Georgia" panose="02040502050405020303" pitchFamily="18" charset="0"/>
              </a:rPr>
              <a:t>Resultater kan downloades til Excel</a:t>
            </a:r>
          </a:p>
          <a:p>
            <a:pPr lvl="2" indent="0">
              <a:buNone/>
            </a:pPr>
            <a:endParaRPr lang="da-DK" sz="1400" dirty="0"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da-DK" sz="1400" dirty="0"/>
              <a:t>Webservice (CPR Services - GCTP)</a:t>
            </a:r>
          </a:p>
          <a:p>
            <a:pPr marL="571500" lvl="2" indent="-342900"/>
            <a:r>
              <a:rPr lang="da-DK" sz="1400" dirty="0">
                <a:latin typeface="Georgia" panose="02040502050405020303" pitchFamily="18" charset="0"/>
              </a:rPr>
              <a:t>Skal integreres i egne fagsystemer</a:t>
            </a:r>
          </a:p>
          <a:p>
            <a:pPr marL="571500" lvl="2" indent="-342900"/>
            <a:r>
              <a:rPr lang="da-DK" sz="1400" dirty="0">
                <a:latin typeface="Georgia" panose="02040502050405020303" pitchFamily="18" charset="0"/>
              </a:rPr>
              <a:t>Samme service som anvendes i </a:t>
            </a:r>
            <a:r>
              <a:rPr lang="da-DK" sz="1400" dirty="0" err="1">
                <a:latin typeface="Georgia" panose="02040502050405020303" pitchFamily="18" charset="0"/>
              </a:rPr>
              <a:t>CPRWeb</a:t>
            </a:r>
            <a:r>
              <a:rPr lang="da-DK" sz="1400" dirty="0">
                <a:latin typeface="Georgia" panose="02040502050405020303" pitchFamily="18" charset="0"/>
              </a:rPr>
              <a:t>.</a:t>
            </a:r>
          </a:p>
          <a:p>
            <a:pPr marL="571500" lvl="2" indent="-342900"/>
            <a:r>
              <a:rPr lang="da-DK" sz="1400" dirty="0">
                <a:latin typeface="Georgia" panose="02040502050405020303" pitchFamily="18" charset="0"/>
              </a:rPr>
              <a:t>Kan også opsættes til løbende at foretage opslag</a:t>
            </a:r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adgange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20" y="1059582"/>
            <a:ext cx="1564160" cy="125866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9376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915566"/>
            <a:ext cx="5616624" cy="3744416"/>
          </a:xfrm>
        </p:spPr>
        <p:txBody>
          <a:bodyPr/>
          <a:lstStyle/>
          <a:p>
            <a:r>
              <a:rPr lang="en-US" sz="1400" b="1" dirty="0" err="1"/>
              <a:t>Anvendelse</a:t>
            </a:r>
            <a:endParaRPr lang="en-US" sz="1400" b="1" dirty="0"/>
          </a:p>
          <a:p>
            <a:r>
              <a:rPr lang="da-DK" sz="1400" dirty="0"/>
              <a:t>Anvendes til </a:t>
            </a:r>
            <a:r>
              <a:rPr lang="da-DK" sz="1400" dirty="0" err="1"/>
              <a:t>adhoc</a:t>
            </a:r>
            <a:r>
              <a:rPr lang="da-DK" sz="1400" dirty="0"/>
              <a:t> opslag på et mindre antal boliger. </a:t>
            </a:r>
          </a:p>
          <a:p>
            <a:r>
              <a:rPr lang="da-DK" sz="1400" dirty="0"/>
              <a:t>Forventeligt i forbindelse med specifikke sager, hvor det skal </a:t>
            </a:r>
            <a:r>
              <a:rPr lang="da-DK" sz="1400" dirty="0" smtClean="0"/>
              <a:t>afklares, </a:t>
            </a:r>
            <a:r>
              <a:rPr lang="da-DK" sz="1400" dirty="0"/>
              <a:t>hvilke </a:t>
            </a:r>
            <a:r>
              <a:rPr lang="da-DK" sz="1400" dirty="0" smtClean="0"/>
              <a:t>personer </a:t>
            </a:r>
            <a:r>
              <a:rPr lang="da-DK" sz="1400" dirty="0"/>
              <a:t>der er tilmeldt en af virksomhedens ejendomme.</a:t>
            </a:r>
          </a:p>
          <a:p>
            <a:endParaRPr lang="da-DK" sz="1400" b="1" dirty="0" smtClean="0"/>
          </a:p>
          <a:p>
            <a:r>
              <a:rPr lang="da-DK" sz="1400" b="1" dirty="0" smtClean="0"/>
              <a:t>Teknologi</a:t>
            </a:r>
            <a:endParaRPr lang="da-DK" sz="1400" b="1" dirty="0"/>
          </a:p>
          <a:p>
            <a:r>
              <a:rPr lang="da-DK" sz="1400" dirty="0"/>
              <a:t>Kan anvendes fra en </a:t>
            </a:r>
            <a:r>
              <a:rPr lang="da-DK" sz="1400" dirty="0" smtClean="0"/>
              <a:t>tidssvarende </a:t>
            </a:r>
            <a:r>
              <a:rPr lang="da-DK" sz="1400" dirty="0"/>
              <a:t>browser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r>
              <a:rPr lang="da-DK" sz="1400" b="1" dirty="0"/>
              <a:t>Vilkår og databeskyttelse</a:t>
            </a:r>
          </a:p>
          <a:p>
            <a:r>
              <a:rPr lang="da-DK" sz="1400" dirty="0"/>
              <a:t>Skal anvendes i overensstemmelse med CPR’s standardvilkår for private virksomheder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r>
              <a:rPr lang="da-DK" sz="1400" b="1" dirty="0"/>
              <a:t>Pris</a:t>
            </a:r>
          </a:p>
          <a:p>
            <a:r>
              <a:rPr lang="da-DK" sz="1400" dirty="0"/>
              <a:t>Virksomheden skal have abonnement på </a:t>
            </a:r>
            <a:r>
              <a:rPr lang="da-DK" sz="1400" dirty="0" err="1" smtClean="0"/>
              <a:t>CPRWeb</a:t>
            </a:r>
            <a:r>
              <a:rPr lang="da-DK" sz="1400" dirty="0" smtClean="0"/>
              <a:t>.</a:t>
            </a:r>
          </a:p>
          <a:p>
            <a:r>
              <a:rPr lang="da-DK" sz="1400" dirty="0" smtClean="0"/>
              <a:t>November 2020: </a:t>
            </a:r>
            <a:r>
              <a:rPr lang="da-DK" sz="1400" dirty="0"/>
              <a:t>207 kr. </a:t>
            </a:r>
            <a:r>
              <a:rPr lang="da-DK" sz="1400" dirty="0" smtClean="0"/>
              <a:t>om måneden. Opslag </a:t>
            </a:r>
            <a:r>
              <a:rPr lang="da-DK" sz="1400" dirty="0"/>
              <a:t>7 </a:t>
            </a:r>
            <a:r>
              <a:rPr lang="da-DK" sz="1400" dirty="0" smtClean="0"/>
              <a:t>øre.</a:t>
            </a:r>
            <a:endParaRPr lang="da-DK" sz="1400" dirty="0"/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CPR’s </a:t>
            </a:r>
            <a:r>
              <a:rPr lang="en-US" dirty="0" err="1"/>
              <a:t>webbaserede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- </a:t>
            </a:r>
            <a:r>
              <a:rPr lang="en-US" dirty="0" err="1"/>
              <a:t>CPRWeb</a:t>
            </a:r>
            <a:endParaRPr lang="da-DK" dirty="0"/>
          </a:p>
        </p:txBody>
      </p:sp>
      <p:pic>
        <p:nvPicPr>
          <p:cNvPr id="4" name="Pladsholder til ind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95686"/>
            <a:ext cx="1849360" cy="14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1131590"/>
            <a:ext cx="5256584" cy="3168032"/>
          </a:xfrm>
        </p:spPr>
        <p:txBody>
          <a:bodyPr/>
          <a:lstStyle/>
          <a:p>
            <a:r>
              <a:rPr lang="en-US" sz="1400" b="1" dirty="0" err="1"/>
              <a:t>Søgning</a:t>
            </a:r>
            <a:endParaRPr lang="en-US" sz="1400" b="1" dirty="0"/>
          </a:p>
          <a:p>
            <a:r>
              <a:rPr lang="da-DK" sz="1400" dirty="0"/>
              <a:t>Søgning kan være på en postaladresse med husnummer, etage osv. eller kun med husnummer for at hente beboere i en hel opgang.</a:t>
            </a:r>
          </a:p>
          <a:p>
            <a:r>
              <a:rPr lang="da-DK" sz="1400" dirty="0"/>
              <a:t>En adresse kan også angives ved brug af DAR </a:t>
            </a:r>
            <a:r>
              <a:rPr lang="da-DK" sz="1400" dirty="0" err="1" smtClean="0"/>
              <a:t>adresseid</a:t>
            </a:r>
            <a:r>
              <a:rPr lang="da-DK" sz="1400" dirty="0" smtClean="0"/>
              <a:t> </a:t>
            </a:r>
            <a:r>
              <a:rPr lang="da-DK" sz="1400" dirty="0"/>
              <a:t>eller </a:t>
            </a:r>
            <a:r>
              <a:rPr lang="da-DK" sz="1400" dirty="0" err="1"/>
              <a:t>husnummerid</a:t>
            </a:r>
            <a:r>
              <a:rPr lang="da-DK" sz="1400" dirty="0"/>
              <a:t>.</a:t>
            </a:r>
          </a:p>
          <a:p>
            <a:endParaRPr lang="da-DK" sz="1400" dirty="0"/>
          </a:p>
          <a:p>
            <a:r>
              <a:rPr lang="da-DK" sz="1400" dirty="0" smtClean="0"/>
              <a:t>CVR-nummer/CPR-nummer </a:t>
            </a:r>
            <a:r>
              <a:rPr lang="da-DK" sz="1400" dirty="0"/>
              <a:t>på ejeren af ejendommen skal altid udfyldes.</a:t>
            </a:r>
          </a:p>
          <a:p>
            <a:r>
              <a:rPr lang="da-DK" sz="1400" dirty="0" smtClean="0"/>
              <a:t>Det er en betingelse, at samme </a:t>
            </a:r>
            <a:r>
              <a:rPr lang="da-DK" sz="1400" dirty="0" smtClean="0"/>
              <a:t>CVR-nummer/CPR-nummer </a:t>
            </a:r>
            <a:r>
              <a:rPr lang="da-DK" sz="1400" dirty="0"/>
              <a:t>skal være registreret hos CPR. </a:t>
            </a:r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CPR’s </a:t>
            </a:r>
            <a:r>
              <a:rPr lang="en-US" dirty="0" err="1"/>
              <a:t>webbaserede</a:t>
            </a:r>
            <a:r>
              <a:rPr lang="en-US" dirty="0"/>
              <a:t> </a:t>
            </a:r>
            <a:r>
              <a:rPr lang="en-US" dirty="0" err="1"/>
              <a:t>klient</a:t>
            </a:r>
            <a:r>
              <a:rPr lang="en-US" dirty="0"/>
              <a:t> - </a:t>
            </a:r>
            <a:r>
              <a:rPr lang="en-US" dirty="0" err="1"/>
              <a:t>CPRWeb</a:t>
            </a:r>
            <a:endParaRPr lang="da-DK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86DC9FE-E6B6-43F8-9065-23D8565F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21" y="1419622"/>
            <a:ext cx="2008309" cy="135304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427734"/>
            <a:ext cx="1657489" cy="1627076"/>
          </a:xfrm>
          <a:prstGeom prst="rect">
            <a:avLst/>
          </a:prstGeom>
        </p:spPr>
      </p:pic>
      <p:pic>
        <p:nvPicPr>
          <p:cNvPr id="6" name="Pladsholder til indho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017" y="3003798"/>
            <a:ext cx="1165666" cy="9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843558"/>
            <a:ext cx="4752528" cy="3456064"/>
          </a:xfrm>
        </p:spPr>
        <p:txBody>
          <a:bodyPr/>
          <a:lstStyle/>
          <a:p>
            <a:r>
              <a:rPr lang="en-US" sz="1400" b="1" dirty="0" err="1"/>
              <a:t>Resultat</a:t>
            </a:r>
            <a:endParaRPr lang="en-US" sz="1400" b="1" dirty="0"/>
          </a:p>
          <a:p>
            <a:r>
              <a:rPr lang="da-DK" sz="1400" dirty="0"/>
              <a:t>Resultatet præsenteres i en tabel.</a:t>
            </a:r>
          </a:p>
          <a:p>
            <a:r>
              <a:rPr lang="da-DK" sz="1400" dirty="0"/>
              <a:t>Oplysninger: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400" dirty="0"/>
              <a:t>Navn (adresseringsnavn)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400" dirty="0"/>
              <a:t>Tilflytningsdato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400" dirty="0"/>
              <a:t>Eventuel fraflytningsdato, hvis fraflyttet inden for seneste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400" dirty="0"/>
              <a:t>Markering om navne- og adressebeskyttelse</a:t>
            </a:r>
          </a:p>
          <a:p>
            <a:r>
              <a:rPr lang="da-DK" sz="1400" dirty="0"/>
              <a:t>Ved download, eksempelvis til Excel, </a:t>
            </a:r>
            <a:r>
              <a:rPr lang="da-DK" sz="1400" dirty="0" smtClean="0"/>
              <a:t>vil mere </a:t>
            </a:r>
            <a:r>
              <a:rPr lang="da-DK" sz="1400" dirty="0"/>
              <a:t>detaljerede </a:t>
            </a:r>
            <a:r>
              <a:rPr lang="da-DK" sz="1400" dirty="0" smtClean="0"/>
              <a:t>oplysninger indgå.</a:t>
            </a:r>
            <a:endParaRPr lang="da-DK" sz="1400" dirty="0"/>
          </a:p>
          <a:p>
            <a:endParaRPr lang="da-DK" sz="1400" dirty="0"/>
          </a:p>
          <a:p>
            <a:r>
              <a:rPr lang="da-DK" sz="1400" i="1" dirty="0"/>
              <a:t>Navne- og adresseoplysninger for en person med navne- og adressebeskyttelse må ikke videregives til andre </a:t>
            </a:r>
            <a:r>
              <a:rPr lang="da-DK" sz="1400" i="1" dirty="0" smtClean="0"/>
              <a:t>private.</a:t>
            </a:r>
          </a:p>
          <a:p>
            <a:r>
              <a:rPr lang="da-DK" sz="1400" i="1" dirty="0" smtClean="0"/>
              <a:t> </a:t>
            </a:r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CPR’s webbaserede klient - </a:t>
            </a:r>
            <a:r>
              <a:rPr lang="da-DK" dirty="0" err="1" smtClean="0"/>
              <a:t>CPRWeb</a:t>
            </a:r>
            <a:endParaRPr lang="da-DK" dirty="0"/>
          </a:p>
        </p:txBody>
      </p:sp>
      <p:pic>
        <p:nvPicPr>
          <p:cNvPr id="4" name="Pladsholder til indho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806554"/>
            <a:ext cx="3035896" cy="1735944"/>
          </a:xfrm>
          <a:prstGeom prst="rect">
            <a:avLst/>
          </a:prstGeom>
        </p:spPr>
      </p:pic>
      <p:pic>
        <p:nvPicPr>
          <p:cNvPr id="5" name="Pladsholder til ind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073499"/>
            <a:ext cx="1165666" cy="9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987574"/>
            <a:ext cx="5184576" cy="3672408"/>
          </a:xfrm>
        </p:spPr>
        <p:txBody>
          <a:bodyPr/>
          <a:lstStyle/>
          <a:p>
            <a:r>
              <a:rPr lang="da-DK" sz="1400" b="1" dirty="0"/>
              <a:t>Anvendelse</a:t>
            </a:r>
          </a:p>
          <a:p>
            <a:r>
              <a:rPr lang="da-DK" sz="1400" dirty="0" smtClean="0"/>
              <a:t>Virksomheder </a:t>
            </a:r>
            <a:r>
              <a:rPr lang="da-DK" sz="1400" dirty="0"/>
              <a:t>som ønsker at integrere servicen direkte i egne fagsystemer.</a:t>
            </a:r>
          </a:p>
          <a:p>
            <a:endParaRPr lang="en-US" sz="1400" dirty="0"/>
          </a:p>
          <a:p>
            <a:r>
              <a:rPr lang="da-DK" sz="1400" b="1" dirty="0" smtClean="0"/>
              <a:t>Teknologi</a:t>
            </a:r>
            <a:endParaRPr lang="da-DK" sz="1400" b="1" dirty="0"/>
          </a:p>
          <a:p>
            <a:r>
              <a:rPr lang="da-DK" sz="1400" dirty="0"/>
              <a:t>Afhænger af organisationens fagsystemer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r>
              <a:rPr lang="da-DK" sz="1400" b="1" dirty="0"/>
              <a:t>Vilkår og databeskyttelse</a:t>
            </a:r>
          </a:p>
          <a:p>
            <a:r>
              <a:rPr lang="da-DK" sz="1400" dirty="0"/>
              <a:t>Skal anvendes i overensstemmelse med CPR’s standardvilkår for private virksomheder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r>
              <a:rPr lang="da-DK" sz="1400" b="1" dirty="0"/>
              <a:t>Pris</a:t>
            </a:r>
          </a:p>
          <a:p>
            <a:r>
              <a:rPr lang="da-DK" sz="1400" dirty="0"/>
              <a:t>Virksomheden skal have abonnement på CPR Services</a:t>
            </a:r>
            <a:r>
              <a:rPr lang="da-DK" sz="1400" dirty="0" smtClean="0"/>
              <a:t>.</a:t>
            </a:r>
          </a:p>
          <a:p>
            <a:r>
              <a:rPr lang="da-DK" sz="1400" dirty="0" smtClean="0"/>
              <a:t>November 2020: </a:t>
            </a:r>
            <a:r>
              <a:rPr lang="da-DK" sz="1400" dirty="0"/>
              <a:t>414 kr. </a:t>
            </a:r>
            <a:r>
              <a:rPr lang="da-DK" sz="1400" dirty="0" smtClean="0"/>
              <a:t>om måneden. Opslag </a:t>
            </a:r>
            <a:r>
              <a:rPr lang="da-DK" sz="1400" dirty="0"/>
              <a:t>7 </a:t>
            </a:r>
            <a:r>
              <a:rPr lang="da-DK" sz="1400" dirty="0" smtClean="0"/>
              <a:t>øre.</a:t>
            </a:r>
            <a:endParaRPr lang="da-DK" sz="1400" dirty="0"/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Webservice</a:t>
            </a:r>
            <a:r>
              <a:rPr lang="en-US" dirty="0"/>
              <a:t> (CPR Services - GCTP)</a:t>
            </a:r>
            <a:endParaRPr lang="da-DK" dirty="0"/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9702"/>
            <a:ext cx="1507072" cy="15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99592" y="1419622"/>
            <a:ext cx="3888432" cy="2880000"/>
          </a:xfrm>
        </p:spPr>
        <p:txBody>
          <a:bodyPr/>
          <a:lstStyle/>
          <a:p>
            <a:r>
              <a:rPr lang="da-DK" sz="1400" b="1" dirty="0"/>
              <a:t>Input parametre:</a:t>
            </a:r>
          </a:p>
          <a:p>
            <a:r>
              <a:rPr lang="da-DK" sz="1400" dirty="0"/>
              <a:t>Som søgning i </a:t>
            </a:r>
            <a:r>
              <a:rPr lang="da-DK" sz="1400" dirty="0" err="1" smtClean="0"/>
              <a:t>CPRWeb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r>
              <a:rPr lang="da-DK" sz="1400" b="1" dirty="0"/>
              <a:t>Output:</a:t>
            </a:r>
          </a:p>
          <a:p>
            <a:r>
              <a:rPr lang="da-DK" sz="1400" dirty="0"/>
              <a:t>Som i </a:t>
            </a:r>
            <a:r>
              <a:rPr lang="da-DK" sz="1400" dirty="0" err="1"/>
              <a:t>CPRWeb</a:t>
            </a:r>
            <a:r>
              <a:rPr lang="da-DK" sz="1400" dirty="0"/>
              <a:t> ved </a:t>
            </a:r>
            <a:r>
              <a:rPr lang="da-DK" sz="1400" dirty="0" err="1"/>
              <a:t>donwload</a:t>
            </a:r>
            <a:r>
              <a:rPr lang="da-DK" sz="1400" dirty="0"/>
              <a:t> til Excel.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Dokumentation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 smtClean="0"/>
              <a:t>kodeeksempler</a:t>
            </a:r>
            <a:r>
              <a:rPr lang="en-US" sz="1400" dirty="0" smtClean="0"/>
              <a:t>:</a:t>
            </a:r>
            <a:endParaRPr lang="en-US" sz="1400" dirty="0"/>
          </a:p>
          <a:p>
            <a:r>
              <a:rPr lang="en-US" sz="1400" dirty="0">
                <a:hlinkClick r:id="rId2"/>
              </a:rPr>
              <a:t>https://cprservicedesk.atlassian.net/wiki/spaces/CPR/pages/11436182/CPR+Services</a:t>
            </a:r>
            <a:endParaRPr lang="en-US" sz="1400" dirty="0"/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Webservice</a:t>
            </a:r>
            <a:r>
              <a:rPr lang="en-US" dirty="0"/>
              <a:t> (CPR Services - GCTP)</a:t>
            </a:r>
            <a:endParaRPr lang="da-DK" dirty="0"/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07654"/>
            <a:ext cx="3683939" cy="1874862"/>
          </a:xfrm>
          <a:prstGeom prst="rect">
            <a:avLst/>
          </a:prstGeom>
        </p:spPr>
      </p:pic>
      <p:pic>
        <p:nvPicPr>
          <p:cNvPr id="5" name="Pladsholder til indho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07654"/>
            <a:ext cx="887325" cy="8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gurer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ks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iktogrammer [grå]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iktogrammer [patina]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useslides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252</TotalTime>
  <Words>784</Words>
  <Application>Microsoft Office PowerPoint</Application>
  <PresentationFormat>On-screen Show (16:9)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Arail</vt:lpstr>
      <vt:lpstr>Arial</vt:lpstr>
      <vt:lpstr>Calibri</vt:lpstr>
      <vt:lpstr>Georgia</vt:lpstr>
      <vt:lpstr>PowerPoint</vt:lpstr>
      <vt:lpstr>Figurer</vt:lpstr>
      <vt:lpstr>Tekst</vt:lpstr>
      <vt:lpstr>Piktogrammer [grå]</vt:lpstr>
      <vt:lpstr>Piktogrammer [patina]</vt:lpstr>
      <vt:lpstr>Pauseslides</vt:lpstr>
      <vt:lpstr>PowerPoint Presentation</vt:lpstr>
      <vt:lpstr>Om ordningen</vt:lpstr>
      <vt:lpstr>Hvordan får jeg adgang?</vt:lpstr>
      <vt:lpstr>To adgange</vt:lpstr>
      <vt:lpstr>1. CPR’s webbaserede klient - CPRWeb</vt:lpstr>
      <vt:lpstr>1. CPR’s webbaserede klient - CPRWeb</vt:lpstr>
      <vt:lpstr>1. CPR’s webbaserede klient - CPRWeb</vt:lpstr>
      <vt:lpstr>2. Webservice (CPR Services - GCTP)</vt:lpstr>
      <vt:lpstr>2. Webservice (CPR Services - GCTP)</vt:lpstr>
      <vt:lpstr>Forretningslogik – opslag</vt:lpstr>
      <vt:lpstr>Forretningslogik – output</vt:lpstr>
      <vt:lpstr>Ressourcer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Skabelonen</dc:title>
  <dc:creator>Camilla Severin Madsen</dc:creator>
  <cp:lastModifiedBy>Jes Alring</cp:lastModifiedBy>
  <cp:revision>50</cp:revision>
  <cp:lastPrinted>2018-08-21T13:23:32Z</cp:lastPrinted>
  <dcterms:created xsi:type="dcterms:W3CDTF">2019-08-02T08:18:56Z</dcterms:created>
  <dcterms:modified xsi:type="dcterms:W3CDTF">2023-05-08T07:15:26Z</dcterms:modified>
</cp:coreProperties>
</file>